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9" r:id="rId2"/>
    <p:sldId id="265" r:id="rId3"/>
    <p:sldId id="267" r:id="rId4"/>
    <p:sldId id="272" r:id="rId5"/>
    <p:sldId id="266" r:id="rId6"/>
    <p:sldId id="271" r:id="rId7"/>
    <p:sldId id="273" r:id="rId8"/>
    <p:sldId id="274" r:id="rId9"/>
    <p:sldId id="275" r:id="rId10"/>
    <p:sldId id="290" r:id="rId11"/>
    <p:sldId id="291" r:id="rId12"/>
    <p:sldId id="292" r:id="rId13"/>
    <p:sldId id="293" r:id="rId14"/>
    <p:sldId id="287" r:id="rId15"/>
    <p:sldId id="288" r:id="rId16"/>
    <p:sldId id="278" r:id="rId17"/>
    <p:sldId id="294" r:id="rId18"/>
    <p:sldId id="295" r:id="rId19"/>
    <p:sldId id="296" r:id="rId20"/>
    <p:sldId id="297" r:id="rId21"/>
    <p:sldId id="298" r:id="rId22"/>
    <p:sldId id="289" r:id="rId23"/>
  </p:sldIdLst>
  <p:sldSz cx="12192000" cy="6858000"/>
  <p:notesSz cx="6858000" cy="9144000"/>
  <p:embeddedFontLst>
    <p:embeddedFont>
      <p:font typeface="나눔고딕" panose="020B0600000101010101" charset="-127"/>
      <p:regular r:id="rId25"/>
      <p:bold r:id="rId26"/>
    </p:embeddedFont>
    <p:embeddedFont>
      <p:font typeface="나눔고딕 ExtraBold" panose="020B0600000101010101" charset="-127"/>
      <p:bold r:id="rId27"/>
    </p:embeddedFont>
    <p:embeddedFont>
      <p:font typeface="나눔고딕 Light" panose="020B0600000101010101" charset="-127"/>
      <p:regular r:id="rId28"/>
    </p:embeddedFont>
    <p:embeddedFont>
      <p:font typeface="Cambria Math" panose="02040503050406030204" pitchFamily="18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0000"/>
    <a:srgbClr val="DAE3F3"/>
    <a:srgbClr val="29487E"/>
    <a:srgbClr val="345795"/>
    <a:srgbClr val="31538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7085" autoAdjust="0"/>
  </p:normalViewPr>
  <p:slideViewPr>
    <p:cSldViewPr snapToGrid="0">
      <p:cViewPr varScale="1">
        <p:scale>
          <a:sx n="56" d="100"/>
          <a:sy n="56" d="100"/>
        </p:scale>
        <p:origin x="7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7125E-D80B-42EC-B2CD-FEC2602623D7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B520E-6A2A-4078-90AF-21EFEC96B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23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정책과 금리변동은 매매가에 바로 영향을 미치는게 아니라 쌓이고 쌓여서 상승곡선 혹은 하락 곡선을 나타내는 양상을 확인할 수 있습니다</a:t>
            </a:r>
            <a:r>
              <a:rPr lang="en-US" altLang="ko-KR" dirty="0"/>
              <a:t>.</a:t>
            </a:r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93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이거랑ㅋㅋㅋㅋㅋ</a:t>
            </a:r>
            <a:r>
              <a:rPr lang="ko-KR" altLang="en-US" dirty="0"/>
              <a:t> </a:t>
            </a:r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59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요것두</a:t>
            </a:r>
            <a:endParaRPr lang="en-US" altLang="ko-KR" dirty="0"/>
          </a:p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7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9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074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65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55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요거 바꿈</a:t>
            </a:r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86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3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967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2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정책과 금리변동은 매매가에 바로 영향을 미치는게 아니라 쌓이고 쌓여서 상승곡선 혹은 하락 곡선을 나타내는 양상을 확인할 수 있습니다</a:t>
            </a:r>
            <a:r>
              <a:rPr lang="en-US" altLang="ko-KR" dirty="0"/>
              <a:t>.</a:t>
            </a:r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775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36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별개로 최근 들어 부쩍 깡통전세에 대한 위험성이 증가하기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95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 hangingPunct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깡통전세란 집값이 전세금과 대출금을 합친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금액보다 아래로 떨어져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집값이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하락하여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전세금과 대출금을 메울 수 없는 전셋집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 hangingPunct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집값이 폭락하는 경우 깡통전세로 인한 문제점이 발생할 가능성이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임대인이 임차인에게 전세보증금을 돌려주지 못할 위험성이 크기 때문입니다</a:t>
            </a:r>
            <a:r>
              <a:rPr lang="en-AU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97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금리인상과 부동산 규제 정책이 올해 들어서 </a:t>
            </a:r>
            <a:r>
              <a:rPr lang="en-AU" altLang="ko-KR" dirty="0"/>
              <a:t>3</a:t>
            </a:r>
            <a:r>
              <a:rPr lang="ko-KR" altLang="en-US" dirty="0"/>
              <a:t>월부터 효과를 보는 것을 볼 수 있음</a:t>
            </a:r>
            <a:r>
              <a:rPr lang="en-AU" altLang="ko-KR" dirty="0"/>
              <a:t>.</a:t>
            </a:r>
          </a:p>
          <a:p>
            <a:r>
              <a:rPr lang="ko-KR" altLang="en-US" dirty="0"/>
              <a:t>특히 최근 아파트 </a:t>
            </a:r>
            <a:r>
              <a:rPr lang="en-AU" altLang="ko-KR" dirty="0"/>
              <a:t>8</a:t>
            </a:r>
            <a:r>
              <a:rPr lang="ko-KR" altLang="en-US" dirty="0"/>
              <a:t>년 만에 강남 아파트 집값 하락 등 서울 전반적으로 집값이 하락하고 있다</a:t>
            </a:r>
            <a:r>
              <a:rPr lang="en-AU" altLang="ko-KR" dirty="0"/>
              <a:t>.</a:t>
            </a:r>
          </a:p>
          <a:p>
            <a:r>
              <a:rPr lang="ko-KR" altLang="en-US" dirty="0"/>
              <a:t>아파트가격이 떨어지면 깡통전세의 위험이 커지기 때문에</a:t>
            </a:r>
            <a:r>
              <a:rPr lang="en-US" altLang="ko-KR" dirty="0"/>
              <a:t>, </a:t>
            </a:r>
            <a:r>
              <a:rPr lang="ko-KR" altLang="en-US" dirty="0"/>
              <a:t>깡통전세의 문제가 심각해질 수 있다</a:t>
            </a:r>
            <a:r>
              <a:rPr lang="en-US" altLang="ko-KR" dirty="0"/>
              <a:t>.</a:t>
            </a:r>
            <a:endParaRPr lang="en-AU" altLang="ko-KR" dirty="0"/>
          </a:p>
          <a:p>
            <a:r>
              <a:rPr lang="ko-KR" altLang="en-US" dirty="0"/>
              <a:t>깡통전세의 문제를 면밀하게 살펴보기 위해 데이터 분석을 해보았다</a:t>
            </a:r>
            <a:r>
              <a:rPr lang="en-AU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3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5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</a:t>
            </a:r>
            <a:r>
              <a:rPr lang="en-AU" altLang="ko-KR" dirty="0"/>
              <a:t>3</a:t>
            </a:r>
            <a:r>
              <a:rPr lang="ko-KR" altLang="en-US" dirty="0"/>
              <a:t>가지이유로 </a:t>
            </a:r>
            <a:r>
              <a:rPr lang="en-AU" altLang="ko-KR" dirty="0"/>
              <a:t>2015</a:t>
            </a:r>
            <a:r>
              <a:rPr lang="ko-KR" altLang="en-US" dirty="0"/>
              <a:t>년 </a:t>
            </a:r>
            <a:r>
              <a:rPr lang="en-AU" altLang="ko-KR" dirty="0"/>
              <a:t>10</a:t>
            </a:r>
            <a:r>
              <a:rPr lang="ko-KR" altLang="en-US" dirty="0"/>
              <a:t>월이후에 매매가 대비 전세비율이 하강하고 있는 것을 유추해볼 수 있습니다</a:t>
            </a:r>
            <a:r>
              <a:rPr lang="en-AU" altLang="ko-KR" dirty="0"/>
              <a:t>. 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59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</a:t>
            </a:r>
            <a:r>
              <a:rPr lang="en-AU" altLang="ko-KR" dirty="0"/>
              <a:t>3</a:t>
            </a:r>
            <a:r>
              <a:rPr lang="ko-KR" altLang="en-US" dirty="0"/>
              <a:t>가지이유로 </a:t>
            </a:r>
            <a:r>
              <a:rPr lang="en-AU" altLang="ko-KR" dirty="0"/>
              <a:t>2015</a:t>
            </a:r>
            <a:r>
              <a:rPr lang="ko-KR" altLang="en-US" dirty="0"/>
              <a:t>년 </a:t>
            </a:r>
            <a:r>
              <a:rPr lang="en-AU" altLang="ko-KR" dirty="0"/>
              <a:t>10</a:t>
            </a:r>
            <a:r>
              <a:rPr lang="ko-KR" altLang="en-US" dirty="0"/>
              <a:t>월이후에 매매가 대비 전세비율이 하강하고 있는 것을 유추해볼 수 있습니다</a:t>
            </a:r>
            <a:r>
              <a:rPr lang="en-AU" altLang="ko-KR" dirty="0"/>
              <a:t>. </a:t>
            </a:r>
            <a:r>
              <a:rPr lang="ko-KR" altLang="en-US" dirty="0"/>
              <a:t> </a:t>
            </a:r>
            <a:endParaRPr lang="en-AU" altLang="ko-KR" dirty="0"/>
          </a:p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19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520E-6A2A-4078-90AF-21EFEC96BD0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7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F9DA-9639-4B18-B3FF-2F6262B5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0F1611-526F-4FF5-B342-5D321C3D2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59825-2BD7-4168-8A3C-EF6725CC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5EACD-0F5E-4AA1-B150-9C7310B4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87CA7-4899-4B01-90F5-7367900B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34E8C-C5E5-428D-B6C4-31A21CB0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E7A85F-B6E1-4F83-8D42-3A0C4D695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82E54-F84C-42DD-890C-7F2C0CBE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0CB10-F589-45E7-82DD-F51AB976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AA520-360A-46B4-89D6-59B47F37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6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B2A0F2-D050-47E8-B61B-673D70351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AF35DC-DF76-4ABE-A642-44A9779A2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5EC38-3FE2-493B-B141-E9E7776B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426A9-5839-4449-B966-A50ADF18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432E3-CFFC-4A33-A4BB-A78B4446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69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2AD2-7CD2-40A2-B73A-3FC81597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997-F799-4911-A81A-2C09C894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A9108-A41B-43EB-A091-6369D6FC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195D5F-925E-469D-9F47-9DEFB908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31125-BCFA-4200-9BBD-B44F651F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7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E56CD-B965-496A-B240-541E55EB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19A62F-AB06-4302-A966-AE6421B29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F36AD-E73A-448E-9D51-DEE90DAC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15DB4-C973-4664-B99F-ACA5788A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D6906-5022-4537-B330-F541B72D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7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720DF-1650-4FD0-A324-9832E042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DDC54-D06A-4B2E-AFDD-F8B1640ED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8242B0-2832-4024-898D-9A3FC7B2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B40E7C-B492-4AC6-8062-AB351CF6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81F881-53AC-4679-A28D-7845C59B1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C25A43-E6D5-448F-9EEA-10473285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9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D908D-E770-4F25-A52C-D0086890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A5BCF1-D4D0-42B3-A9B1-09E1B85DC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D575A3-0257-488D-9D89-372A4B6C0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24C0D9-6F2E-409C-84EA-2065FB583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F967D0-331D-4855-A0E2-E786B96C0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5D3AE8-B519-423A-BA7C-5087696D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695A61-EBB7-4061-A798-D2AD1B83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8B78F7-CF0E-4202-AD0C-00958E9C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2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2181D-1D71-4E51-BD2C-E3633605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2E3A7C-03BC-4001-9E83-3695FE355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CEE30-7D74-4F2F-94BC-66D77D16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6EDCB3-10AE-4C21-A65E-EDD5D883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5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240F0B-C6B7-48F5-BCAF-BB1E090C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A3341A-EFAA-4526-8B31-0207B9B2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3D18CD-9C59-46CB-91B5-654F7EFA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96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FC374-8AA5-40BF-9026-DF5AE54C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1C759-A755-41FB-9448-82138F8E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697A3-6030-491A-BAEC-400E77C96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0E8FC4-A23E-4AFF-8D6A-6279820F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B55F3B-BA82-48F2-8001-55EB3A0F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974E6-3D11-4152-8F1E-0E594FAA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0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7795-94E0-44F1-91D2-2D7B7787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B74BFB-EF48-446D-83D6-03B5325B9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F6FCEB-C1C4-40A0-912D-8A98C0B40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B9DD2B-1678-4DC5-B77E-5C8E23AB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E0F4-A763-4A98-98CF-5C843189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5F6599-E757-418F-B929-CAF1EF0D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1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55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963215-750A-4375-A3C9-9D239B41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9F3814-B3B1-4DEA-8D3E-CC039EEDD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76F71-D2AD-44AB-8E53-98D725F8D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DEFA5-57BC-4CB6-BBE1-2BFAF84375BD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BC4F3-11EC-48A6-AF81-B5EB042D7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DCB6E-18AC-42E1-8D03-28B5C04F1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A2A1B-C417-4A0D-9D2E-E07C55736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45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32923" y="1116782"/>
            <a:ext cx="1086272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시스템을 통한 깡통전세 해결방안 </a:t>
            </a:r>
            <a:endParaRPr lang="en-US" altLang="ko-KR" sz="4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424026" y="4923396"/>
            <a:ext cx="3403600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</a:t>
            </a:r>
            <a:endParaRPr lang="ko-KR" altLang="en-US" sz="2400" dirty="0">
              <a:solidFill>
                <a:prstClr val="white">
                  <a:lumMod val="9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23973"/>
              </p:ext>
            </p:extLst>
          </p:nvPr>
        </p:nvGraphicFramePr>
        <p:xfrm>
          <a:off x="4424026" y="2907908"/>
          <a:ext cx="3479800" cy="1363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567"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8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REAL ESTATE SOLUTION</a:t>
                      </a:r>
                      <a:endParaRPr lang="ko-KR" altLang="en-US" sz="1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567">
                <a:tc>
                  <a:txBody>
                    <a:bodyPr/>
                    <a:lstStyle/>
                    <a:p>
                      <a:pPr lvl="1" latinLnBrk="1"/>
                      <a:r>
                        <a:rPr lang="en-US" altLang="ko-KR" sz="1800" dirty="0">
                          <a:solidFill>
                            <a:srgbClr val="535C7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DATA BROTHERS !</a:t>
                      </a:r>
                      <a:endParaRPr lang="ko-KR" altLang="en-US" sz="1800" dirty="0">
                        <a:solidFill>
                          <a:srgbClr val="535C7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20"/>
          <p:cNvGrpSpPr>
            <a:grpSpLocks noChangeAspect="1"/>
          </p:cNvGrpSpPr>
          <p:nvPr/>
        </p:nvGrpSpPr>
        <p:grpSpPr bwMode="auto">
          <a:xfrm>
            <a:off x="4536578" y="3109982"/>
            <a:ext cx="173535" cy="236710"/>
            <a:chOff x="2597" y="4163"/>
            <a:chExt cx="217" cy="296"/>
          </a:xfrm>
          <a:solidFill>
            <a:schemeClr val="bg1">
              <a:lumMod val="95000"/>
            </a:schemeClr>
          </a:solidFill>
        </p:grpSpPr>
        <p:sp>
          <p:nvSpPr>
            <p:cNvPr id="13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36"/>
          <p:cNvSpPr>
            <a:spLocks noEditPoints="1"/>
          </p:cNvSpPr>
          <p:nvPr/>
        </p:nvSpPr>
        <p:spPr bwMode="auto">
          <a:xfrm>
            <a:off x="4558068" y="3851040"/>
            <a:ext cx="129885" cy="21845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>
              <a:solidFill>
                <a:prstClr val="black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9A081E-79B7-42DD-A99E-C9EE0AE4C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85" b="80957" l="10000" r="90000">
                        <a14:foregroundMark x1="25250" y1="59071" x2="42674" y2="42747"/>
                        <a14:foregroundMark x1="42674" y1="42747" x2="63553" y2="34626"/>
                        <a14:foregroundMark x1="63553" y1="34626" x2="69951" y2="43717"/>
                        <a14:foregroundMark x1="69951" y1="43717" x2="71751" y2="56081"/>
                        <a14:foregroundMark x1="71751" y1="56081" x2="70037" y2="67515"/>
                        <a14:foregroundMark x1="70037" y1="67515" x2="36429" y2="68977"/>
                        <a14:foregroundMark x1="28108" y1="68810" x2="24650" y2="56000"/>
                        <a14:foregroundMark x1="24650" y1="56000" x2="24875" y2="45502"/>
                        <a14:foregroundMark x1="28535" y1="35192" x2="35447" y2="27030"/>
                        <a14:foregroundMark x1="35447" y1="27030" x2="67923" y2="29172"/>
                        <a14:foregroundMark x1="67923" y1="29172" x2="73693" y2="51232"/>
                        <a14:foregroundMark x1="73693" y1="51232" x2="74522" y2="62020"/>
                        <a14:foregroundMark x1="74859" y1="61588" x2="68880" y2="69238"/>
                        <a14:foregroundMark x1="36075" y1="30586" x2="52785" y2="33737"/>
                        <a14:foregroundMark x1="52785" y1="33737" x2="40731" y2="38263"/>
                        <a14:foregroundMark x1="40731" y1="38263" x2="32134" y2="36727"/>
                        <a14:foregroundMark x1="32134" y1="36727" x2="39732" y2="46505"/>
                        <a14:foregroundMark x1="39732" y1="46505" x2="37275" y2="57131"/>
                        <a14:foregroundMark x1="37275" y1="57131" x2="30448" y2="63758"/>
                        <a14:foregroundMark x1="30448" y1="63758" x2="35704" y2="54707"/>
                        <a14:foregroundMark x1="35704" y1="54707" x2="44416" y2="65293"/>
                        <a14:foregroundMark x1="44416" y1="65293" x2="53499" y2="50949"/>
                        <a14:foregroundMark x1="53499" y1="50949" x2="63096" y2="53374"/>
                        <a14:foregroundMark x1="63096" y1="53374" x2="67838" y2="63717"/>
                        <a14:foregroundMark x1="67838" y1="63717" x2="57269" y2="64929"/>
                        <a14:foregroundMark x1="51043" y1="30869" x2="50129" y2="43313"/>
                        <a14:foregroundMark x1="50129" y1="43313" x2="41845" y2="45616"/>
                        <a14:foregroundMark x1="41845" y1="45616" x2="49329" y2="46626"/>
                        <a14:foregroundMark x1="49329" y1="46626" x2="40617" y2="47354"/>
                        <a14:foregroundMark x1="40617" y1="47354" x2="59612" y2="56889"/>
                        <a14:foregroundMark x1="59612" y1="56889" x2="38475" y2="59596"/>
                        <a14:foregroundMark x1="38475" y1="59596" x2="28049" y2="56525"/>
                        <a14:foregroundMark x1="28049" y1="56525" x2="43445" y2="56646"/>
                        <a14:foregroundMark x1="43445" y1="56646" x2="57269" y2="53737"/>
                        <a14:foregroundMark x1="57269" y1="53737" x2="66210" y2="58828"/>
                        <a14:foregroundMark x1="66210" y1="58828" x2="63668" y2="47596"/>
                        <a14:foregroundMark x1="63668" y1="47596" x2="46472" y2="58909"/>
                        <a14:foregroundMark x1="46472" y1="58909" x2="49672" y2="46545"/>
                        <a14:foregroundMark x1="49672" y1="46545" x2="37532" y2="66707"/>
                        <a14:foregroundMark x1="37532" y1="66707" x2="28992" y2="67838"/>
                        <a14:foregroundMark x1="28992" y1="67838" x2="52985" y2="66424"/>
                        <a14:foregroundMark x1="52985" y1="66424" x2="44302" y2="67596"/>
                        <a14:foregroundMark x1="44302" y1="67596" x2="36475" y2="62545"/>
                        <a14:foregroundMark x1="36475" y1="62545" x2="32162" y2="50707"/>
                        <a14:foregroundMark x1="32162" y1="50707" x2="42188" y2="39273"/>
                        <a14:foregroundMark x1="42188" y1="39273" x2="51043" y2="42667"/>
                        <a14:foregroundMark x1="51043" y1="42667" x2="42131" y2="50909"/>
                        <a14:foregroundMark x1="42131" y1="50909" x2="43473" y2="39556"/>
                        <a14:foregroundMark x1="43473" y1="39556" x2="53213" y2="39030"/>
                        <a14:foregroundMark x1="53213" y1="39030" x2="48615" y2="48848"/>
                        <a14:foregroundMark x1="48615" y1="48848" x2="54070" y2="40040"/>
                        <a14:foregroundMark x1="54070" y1="40040" x2="62268" y2="44727"/>
                        <a14:foregroundMark x1="62268" y1="44727" x2="55270" y2="51152"/>
                        <a14:foregroundMark x1="55270" y1="51152" x2="64724" y2="48727"/>
                        <a14:foregroundMark x1="64724" y1="48727" x2="65581" y2="52000"/>
                        <a14:foregroundMark x1="39389" y1="50828" x2="41074" y2="57010"/>
                        <a14:foregroundMark x1="41474" y1="53778" x2="48129" y2="61253"/>
                        <a14:foregroundMark x1="48129" y1="61253" x2="41274" y2="56121"/>
                        <a14:foregroundMark x1="41274" y1="56121" x2="43473" y2="66667"/>
                        <a14:foregroundMark x1="43473" y1="66667" x2="47129" y2="53253"/>
                        <a14:foregroundMark x1="47129" y1="53253" x2="47187" y2="41737"/>
                        <a14:foregroundMark x1="47187" y1="41737" x2="49586" y2="31232"/>
                        <a14:foregroundMark x1="49586" y1="31232" x2="50785" y2="43596"/>
                        <a14:foregroundMark x1="50785" y1="43596" x2="57698" y2="52000"/>
                        <a14:foregroundMark x1="57698" y1="52000" x2="74875" y2="58706"/>
                        <a14:foregroundMark x1="74920" y1="60204" x2="58440" y2="57939"/>
                        <a14:foregroundMark x1="58440" y1="57939" x2="43930" y2="47556"/>
                        <a14:foregroundMark x1="43930" y1="47556" x2="54613" y2="47798"/>
                        <a14:foregroundMark x1="54613" y1="47798" x2="47958" y2="53778"/>
                        <a14:foregroundMark x1="47958" y1="53778" x2="60897" y2="50141"/>
                        <a14:foregroundMark x1="60897" y1="50141" x2="57783" y2="62020"/>
                        <a14:foregroundMark x1="57783" y1="62020" x2="62982" y2="53939"/>
                        <a14:foregroundMark x1="62982" y1="53939" x2="59697" y2="41455"/>
                        <a14:foregroundMark x1="59697" y1="41455" x2="66838" y2="37495"/>
                        <a14:foregroundMark x1="66838" y1="37495" x2="62811" y2="55232"/>
                        <a14:foregroundMark x1="62811" y1="55232" x2="46187" y2="53495"/>
                        <a14:foregroundMark x1="46187" y1="53495" x2="50843" y2="52889"/>
                        <a14:foregroundMark x1="49586" y1="28202" x2="46415" y2="49091"/>
                        <a14:foregroundMark x1="46415" y1="49091" x2="39732" y2="55717"/>
                        <a14:foregroundMark x1="39732" y1="55717" x2="34190" y2="56121"/>
                        <a14:foregroundMark x1="44816" y1="59636" x2="41674" y2="58788"/>
                        <a14:foregroundMark x1="40646" y1="54949" x2="44387" y2="55838"/>
                        <a14:foregroundMark x1="46272" y1="50545" x2="45216" y2="54384"/>
                        <a14:foregroundMark x1="45216" y1="56404" x2="56241" y2="53172"/>
                        <a14:foregroundMark x1="56241" y1="53172" x2="56241" y2="53172"/>
                        <a14:foregroundMark x1="64953" y1="53172" x2="67266" y2="54384"/>
                        <a14:foregroundMark x1="42302" y1="61697" x2="42302" y2="61697"/>
                        <a14:foregroundMark x1="43359" y1="63758" x2="43359" y2="61131"/>
                        <a14:foregroundMark x1="48757" y1="53778" x2="43759" y2="61778"/>
                        <a14:foregroundMark x1="43759" y1="61778" x2="43759" y2="62303"/>
                        <a14:foregroundMark x1="61440" y1="52889" x2="61640" y2="52889"/>
                        <a14:foregroundMark x1="45216" y1="58182" x2="44187" y2="60242"/>
                        <a14:foregroundMark x1="50014" y1="54949" x2="43959" y2="53778"/>
                        <a14:foregroundMark x1="46272" y1="53495" x2="45416" y2="55838"/>
                        <a14:foregroundMark x1="47301" y1="54667" x2="46044" y2="54667"/>
                        <a14:foregroundMark x1="57898" y1="53495" x2="68695" y2="52323"/>
                        <a14:foregroundMark x1="64553" y1="51434" x2="63725" y2="53495"/>
                        <a14:foregroundMark x1="74750" y1="57293" x2="74750" y2="63758"/>
                        <a14:foregroundMark x1="74889" y1="62424" x2="74950" y2="68162"/>
                        <a14:foregroundMark x1="74750" y1="49374" x2="74876" y2="61172"/>
                        <a14:foregroundMark x1="74831" y1="57241" x2="74522" y2="60485"/>
                        <a14:foregroundMark x1="74522" y1="60485" x2="75200" y2="62703"/>
                        <a14:foregroundMark x1="40845" y1="68162" x2="50614" y2="66990"/>
                        <a14:foregroundMark x1="24821" y1="46222" x2="24936" y2="46384"/>
                        <a14:foregroundMark x1="74950" y1="62869" x2="74950" y2="64000"/>
                        <a14:foregroundMark x1="74864" y1="62586" x2="74864" y2="64727"/>
                        <a14:backgroundMark x1="25678" y1="19111" x2="11140" y2="43798"/>
                        <a14:backgroundMark x1="15481" y1="48485" x2="22137" y2="91111"/>
                        <a14:backgroundMark x1="75978" y1="58788" x2="75332" y2="58407"/>
                        <a14:backgroundMark x1="78692" y1="61414" x2="78063" y2="61697"/>
                        <a14:backgroundMark x1="75350" y1="58182" x2="85433" y2="63475"/>
                        <a14:backgroundMark x1="85433" y1="63475" x2="75578" y2="58828"/>
                        <a14:backgroundMark x1="75578" y1="58828" x2="87832" y2="66424"/>
                        <a14:backgroundMark x1="76807" y1="58788" x2="76807" y2="58788"/>
                        <a14:backgroundMark x1="76807" y1="58788" x2="76807" y2="58788"/>
                        <a14:backgroundMark x1="76807" y1="58788" x2="76607" y2="60242"/>
                        <a14:backgroundMark x1="76607" y1="60525" x2="76607" y2="60525"/>
                        <a14:backgroundMark x1="75978" y1="57899" x2="76178" y2="59354"/>
                        <a14:backgroundMark x1="75578" y1="60242" x2="77435" y2="62869"/>
                        <a14:backgroundMark x1="77635" y1="59636" x2="75024" y2="63380"/>
                        <a14:backgroundMark x1="75778" y1="57293" x2="75318" y2="57040"/>
                        <a14:backgroundMark x1="75978" y1="57899" x2="75329" y2="58121"/>
                        <a14:backgroundMark x1="75578" y1="59071" x2="75578" y2="59354"/>
                        <a14:backgroundMark x1="75578" y1="58182" x2="75578" y2="61414"/>
                        <a14:backgroundMark x1="75350" y1="58182" x2="75610" y2="62869"/>
                        <a14:backgroundMark x1="68923" y1="69333" x2="61839" y2="69333"/>
                        <a14:backgroundMark x1="75521" y1="48848" x2="75750" y2="56121"/>
                        <a14:backgroundMark x1="75293" y1="48848" x2="75750" y2="57697"/>
                        <a14:backgroundMark x1="75293" y1="50141" x2="75521" y2="58303"/>
                        <a14:backgroundMark x1="75750" y1="50424" x2="75978" y2="62424"/>
                        <a14:backgroundMark x1="75978" y1="62424" x2="75350" y2="51192"/>
                        <a14:backgroundMark x1="75350" y1="51192" x2="76407" y2="48242"/>
                        <a14:backgroundMark x1="75093" y1="49818" x2="75487" y2="62869"/>
                        <a14:backgroundMark x1="75293" y1="62424" x2="75293" y2="62424"/>
                        <a14:backgroundMark x1="75293" y1="61172" x2="75293" y2="61172"/>
                        <a14:backgroundMark x1="75293" y1="61172" x2="75293" y2="61172"/>
                        <a14:backgroundMark x1="27792" y1="69374" x2="36275" y2="70303"/>
                        <a14:backgroundMark x1="28021" y1="69657" x2="35818" y2="70303"/>
                        <a14:backgroundMark x1="27135" y1="69374" x2="41188" y2="69657"/>
                        <a14:backgroundMark x1="24222" y1="45697" x2="24907" y2="44768"/>
                        <a14:backgroundMark x1="25336" y1="43192" x2="24213" y2="47187"/>
                        <a14:backgroundMark x1="25793" y1="41616" x2="26021" y2="41293"/>
                        <a14:backgroundMark x1="75750" y1="61172" x2="75978" y2="62424"/>
                        <a14:backgroundMark x1="24536" y1="45778" x2="25021" y2="44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미분양 아파트 건수 시계열</a:t>
            </a:r>
            <a:r>
              <a:rPr lang="en-AU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69985B-4D3E-45E8-981C-A0F2E33A9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61" y="1634490"/>
            <a:ext cx="9558199" cy="4423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8DB8F4B-08CC-48F1-9E27-AF94C6D6D107}"/>
              </a:ext>
            </a:extLst>
          </p:cNvPr>
          <p:cNvSpPr/>
          <p:nvPr/>
        </p:nvSpPr>
        <p:spPr>
          <a:xfrm>
            <a:off x="1305151" y="1525236"/>
            <a:ext cx="9800170" cy="4675771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888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시스템을 통한 위험 구역 파악 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20AF21-732B-438F-831C-32031A47D1ED}"/>
              </a:ext>
            </a:extLst>
          </p:cNvPr>
          <p:cNvSpPr/>
          <p:nvPr/>
        </p:nvSpPr>
        <p:spPr>
          <a:xfrm>
            <a:off x="1205010" y="1913856"/>
            <a:ext cx="9800170" cy="4675771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A43892A-724B-40A7-A5A8-B2C6DD6B8DBE}"/>
              </a:ext>
            </a:extLst>
          </p:cNvPr>
          <p:cNvSpPr/>
          <p:nvPr/>
        </p:nvSpPr>
        <p:spPr>
          <a:xfrm>
            <a:off x="1262069" y="2013172"/>
            <a:ext cx="9667861" cy="462053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794F72-A382-4ED1-9068-7AF24C1DADAF}"/>
              </a:ext>
            </a:extLst>
          </p:cNvPr>
          <p:cNvSpPr/>
          <p:nvPr/>
        </p:nvSpPr>
        <p:spPr>
          <a:xfrm>
            <a:off x="0" y="1149299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E4954C-F236-4A30-AAD6-53466E339DE6}"/>
              </a:ext>
            </a:extLst>
          </p:cNvPr>
          <p:cNvSpPr/>
          <p:nvPr/>
        </p:nvSpPr>
        <p:spPr>
          <a:xfrm>
            <a:off x="-84781" y="1268760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40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시스템을 통한 위험 아파트 파악 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596349" y="1223391"/>
            <a:ext cx="10999302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2E1082-A60C-4EF0-B7EF-BC5A95707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3" y="1322142"/>
            <a:ext cx="10765303" cy="5064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8877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시스템을 통한 위험 아파트 파악 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596349" y="1223391"/>
            <a:ext cx="10999302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6F11C4-C549-4681-8919-4498DF333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1" y="1336430"/>
            <a:ext cx="10763833" cy="50363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89335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1">
            <a:extLst>
              <a:ext uri="{FF2B5EF4-FFF2-40B4-BE49-F238E27FC236}">
                <a16:creationId xmlns:a16="http://schemas.microsoft.com/office/drawing/2014/main" id="{95C6683D-DD6F-4B33-BC39-34F3CDEA26E5}"/>
              </a:ext>
            </a:extLst>
          </p:cNvPr>
          <p:cNvSpPr/>
          <p:nvPr/>
        </p:nvSpPr>
        <p:spPr>
          <a:xfrm>
            <a:off x="920193" y="1568103"/>
            <a:ext cx="10196348" cy="45584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정책제언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596349" y="1223391"/>
            <a:ext cx="10999302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07600" y="2490307"/>
            <a:ext cx="2436928" cy="18441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8640" y="3145657"/>
            <a:ext cx="5436104" cy="113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주택을 처음으로 구매하는 사람들에게 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전세금 반환보증보험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일부 및 전액 지원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28640" y="4721463"/>
            <a:ext cx="71452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집주인이 보증금 반환을 거부하거나 집값 하락 등으로 전세입자가 보증금을 돌려받기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어려울 때 보증공사가 대신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  <a:r>
              <a:rPr kumimoji="0" 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세보증금을 내주는 상품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http://linkback.hani.co.kr/images/onebyone.gif?action_id=d3ee4baa0e93a58a09ddbb5f7016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19050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41">
            <a:extLst>
              <a:ext uri="{FF2B5EF4-FFF2-40B4-BE49-F238E27FC236}">
                <a16:creationId xmlns:a16="http://schemas.microsoft.com/office/drawing/2014/main" id="{01CABCA5-BF45-41DF-88F7-24CC5DD8BFEC}"/>
              </a:ext>
            </a:extLst>
          </p:cNvPr>
          <p:cNvSpPr/>
          <p:nvPr/>
        </p:nvSpPr>
        <p:spPr>
          <a:xfrm>
            <a:off x="1556888" y="2293824"/>
            <a:ext cx="335280" cy="365760"/>
          </a:xfrm>
          <a:prstGeom prst="roundRect">
            <a:avLst/>
          </a:prstGeom>
          <a:solidFill>
            <a:srgbClr val="345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8708" y="3750506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96B2B-56C3-4732-9752-A3970BFF1D31}"/>
              </a:ext>
            </a:extLst>
          </p:cNvPr>
          <p:cNvSpPr txBox="1"/>
          <p:nvPr/>
        </p:nvSpPr>
        <p:spPr>
          <a:xfrm>
            <a:off x="1980656" y="2075387"/>
            <a:ext cx="9624216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첫 주택구매자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전세보증보험비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지원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232110" y="4291340"/>
            <a:ext cx="2718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9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1">
            <a:extLst>
              <a:ext uri="{FF2B5EF4-FFF2-40B4-BE49-F238E27FC236}">
                <a16:creationId xmlns:a16="http://schemas.microsoft.com/office/drawing/2014/main" id="{95C6683D-DD6F-4B33-BC39-34F3CDEA26E5}"/>
              </a:ext>
            </a:extLst>
          </p:cNvPr>
          <p:cNvSpPr/>
          <p:nvPr/>
        </p:nvSpPr>
        <p:spPr>
          <a:xfrm>
            <a:off x="997826" y="1630845"/>
            <a:ext cx="10196348" cy="45584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정책제언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596349" y="1223391"/>
            <a:ext cx="10999302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88337" y="2391679"/>
            <a:ext cx="2820387" cy="167213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://linkback.hani.co.kr/images/onebyone.gif?action_id=d3ee4baa0e93a58a09ddbb5f7016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19050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41">
            <a:extLst>
              <a:ext uri="{FF2B5EF4-FFF2-40B4-BE49-F238E27FC236}">
                <a16:creationId xmlns:a16="http://schemas.microsoft.com/office/drawing/2014/main" id="{01CABCA5-BF45-41DF-88F7-24CC5DD8BFEC}"/>
              </a:ext>
            </a:extLst>
          </p:cNvPr>
          <p:cNvSpPr/>
          <p:nvPr/>
        </p:nvSpPr>
        <p:spPr>
          <a:xfrm>
            <a:off x="1552374" y="2193132"/>
            <a:ext cx="335280" cy="365760"/>
          </a:xfrm>
          <a:prstGeom prst="roundRect">
            <a:avLst/>
          </a:prstGeom>
          <a:solidFill>
            <a:srgbClr val="345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34308" y="3538843"/>
            <a:ext cx="5736617" cy="1011127"/>
          </a:xfrm>
          <a:prstGeom prst="roundRect">
            <a:avLst/>
          </a:prstGeom>
          <a:solidFill>
            <a:srgbClr val="FFCC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52374" y="2808914"/>
            <a:ext cx="925956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전세계약서에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ARPR,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근저당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소비심리지수 세가지 요인을 통해 계산한 전세구매 점수를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642646" y="3636535"/>
                <a:ext cx="2521909" cy="837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𝑠𝑎𝑓𝑒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𝜔𝜏</m:t>
                          </m:r>
                        </m:num>
                        <m:den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ko-KR" altLang="en-US" sz="2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646" y="3636535"/>
                <a:ext cx="2521909" cy="8374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3375781" y="3874404"/>
            <a:ext cx="2324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전세계약 안전 지수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630928" y="485373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전세가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매매가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altLang="ko-KR" i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1 - 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근저당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/(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매매가</a:t>
                </a:r>
                <a:r>
                  <a:rPr lang="en-US" altLang="ko-KR" i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ⅹLTV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928" y="4853733"/>
                <a:ext cx="6096000" cy="923330"/>
              </a:xfrm>
              <a:prstGeom prst="rect">
                <a:avLst/>
              </a:prstGeom>
              <a:blipFill rotWithShape="0"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543485" y="4318489"/>
                <a:ext cx="3889829" cy="1510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1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(0&lt;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&lt;2)</m:t>
                    </m:r>
                  </m:oMath>
                </a14:m>
                <a:endParaRPr lang="en-US" altLang="ko-KR" i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=</a:t>
                </a:r>
                <a:r>
                  <a:rPr lang="en-US" altLang="ko-KR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lang="ko-KR" altLang="en-US" i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소비자심리지수 평균변화율</a:t>
                </a:r>
                <a:endParaRPr lang="en-US" altLang="ko-KR" i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85" y="4318489"/>
                <a:ext cx="3889829" cy="1510926"/>
              </a:xfrm>
              <a:prstGeom prst="rect">
                <a:avLst/>
              </a:prstGeom>
              <a:blipFill rotWithShape="0">
                <a:blip r:embed="rId7"/>
                <a:stretch>
                  <a:fillRect b="-2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/>
          <p:cNvSpPr/>
          <p:nvPr/>
        </p:nvSpPr>
        <p:spPr>
          <a:xfrm>
            <a:off x="2571331" y="5604387"/>
            <a:ext cx="626011" cy="84187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196B2B-56C3-4732-9752-A3970BFF1D31}"/>
              </a:ext>
            </a:extLst>
          </p:cNvPr>
          <p:cNvSpPr txBox="1"/>
          <p:nvPr/>
        </p:nvSpPr>
        <p:spPr>
          <a:xfrm>
            <a:off x="1976142" y="1974695"/>
            <a:ext cx="9624216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 계약서에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전세계약 안전지수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의무 표기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28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11">
            <a:extLst>
              <a:ext uri="{FF2B5EF4-FFF2-40B4-BE49-F238E27FC236}">
                <a16:creationId xmlns:a16="http://schemas.microsoft.com/office/drawing/2014/main" id="{95C6683D-DD6F-4B33-BC39-34F3CDEA26E5}"/>
              </a:ext>
            </a:extLst>
          </p:cNvPr>
          <p:cNvSpPr/>
          <p:nvPr/>
        </p:nvSpPr>
        <p:spPr>
          <a:xfrm>
            <a:off x="595224" y="1388364"/>
            <a:ext cx="11000427" cy="4917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정책제언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1966C7-5DCD-4A8B-8CD6-9E7178A7356B}"/>
              </a:ext>
            </a:extLst>
          </p:cNvPr>
          <p:cNvSpPr/>
          <p:nvPr/>
        </p:nvSpPr>
        <p:spPr>
          <a:xfrm>
            <a:off x="435428" y="1223391"/>
            <a:ext cx="11335657" cy="5247890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284569"/>
                  </p:ext>
                </p:extLst>
              </p:nvPr>
            </p:nvGraphicFramePr>
            <p:xfrm>
              <a:off x="704011" y="2039325"/>
              <a:ext cx="10782851" cy="370736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5942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05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80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8706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300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&lt; </m:t>
                              </m:r>
                              <m:sSub>
                                <m:sSubPr>
                                  <m:ctrlPr>
                                    <a:rPr lang="en-US" altLang="ko-KR" sz="28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ko-KR" sz="28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𝒔𝒂𝒇𝒆</m:t>
                                  </m:r>
                                </m:sub>
                              </m:sSub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 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altLang="ko-KR" sz="28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  </a:t>
                          </a:r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안 전</a:t>
                          </a: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안전 거래</a:t>
                          </a: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300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&lt; </m:t>
                                </m:r>
                                <m:sSub>
                                  <m:sSubPr>
                                    <m:ctrlP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𝒔𝒂𝒇𝒆</m:t>
                                    </m:r>
                                  </m:sub>
                                </m:s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보 통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계약 후 위험수치 도달 시 월세</a:t>
                          </a:r>
                          <a:r>
                            <a:rPr lang="ko-KR" altLang="en-US" sz="2400" baseline="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 전환 권장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300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&lt; </m:t>
                                </m:r>
                                <m:sSub>
                                  <m:sSubPr>
                                    <m:ctrlP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𝒔𝒂𝒇𝒆</m:t>
                                    </m:r>
                                  </m:sub>
                                </m:s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주 의</a:t>
                          </a: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전세보증금 보장보험가입 권장</a:t>
                          </a: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3007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&lt; </m:t>
                                </m:r>
                                <m:sSub>
                                  <m:sSubPr>
                                    <m:ctrlP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ko-KR" sz="28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𝒔𝒂𝒇𝒆</m:t>
                                    </m:r>
                                  </m:sub>
                                </m:sSub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ko-KR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위 험 </a:t>
                          </a: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위험 거래</a:t>
                          </a: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284569"/>
                  </p:ext>
                </p:extLst>
              </p:nvPr>
            </p:nvGraphicFramePr>
            <p:xfrm>
              <a:off x="704011" y="2039325"/>
              <a:ext cx="10782851" cy="370736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3594284"/>
                    <a:gridCol w="1420547"/>
                    <a:gridCol w="5768020"/>
                  </a:tblGrid>
                  <a:tr h="78706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8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73007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mpd="sng">
                          <a:noFill/>
                        </a:lnT>
                        <a:blipFill rotWithShape="0">
                          <a:blip r:embed="rId4"/>
                          <a:stretch>
                            <a:fillRect t="-107500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안 전</a:t>
                          </a:r>
                          <a:endParaRPr lang="ko-KR" altLang="en-US" sz="2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안전 거래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12700" cmpd="sng">
                          <a:noFill/>
                        </a:lnT>
                        <a:solidFill>
                          <a:schemeClr val="accent5">
                            <a:lumMod val="60000"/>
                            <a:lumOff val="40000"/>
                            <a:alpha val="84000"/>
                          </a:schemeClr>
                        </a:solidFill>
                      </a:tcPr>
                    </a:tc>
                  </a:tr>
                  <a:tr h="73007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07500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보 통</a:t>
                          </a:r>
                          <a:endParaRPr lang="ko-KR" altLang="en-US" sz="2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계약 후 위험수치 도달 시 </a:t>
                          </a:r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월세</a:t>
                          </a:r>
                          <a:r>
                            <a:rPr lang="ko-KR" altLang="en-US" sz="2400" baseline="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 전환 권장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  <a:alpha val="39000"/>
                          </a:schemeClr>
                        </a:solidFill>
                      </a:tcPr>
                    </a:tc>
                  </a:tr>
                  <a:tr h="73007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7500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주 의</a:t>
                          </a:r>
                          <a:endParaRPr lang="ko-KR" altLang="en-US" sz="2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전세보증금 보장보험가입 권장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00000">
                            <a:alpha val="8000"/>
                          </a:srgbClr>
                        </a:solidFill>
                      </a:tcPr>
                    </a:tc>
                  </a:tr>
                  <a:tr h="73007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B w="12700" cmpd="sng">
                          <a:noFill/>
                        </a:lnB>
                        <a:blipFill rotWithShape="0">
                          <a:blip r:embed="rId4"/>
                          <a:stretch>
                            <a:fillRect t="-4075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" panose="020D0604000000000000" pitchFamily="50" charset="-127"/>
                              <a:ea typeface="나눔고딕" panose="020D0604000000000000" pitchFamily="50" charset="-127"/>
                              <a:cs typeface="Times New Roman" panose="02020603050405020304" pitchFamily="18" charset="0"/>
                            </a:rPr>
                            <a:t>위 험 </a:t>
                          </a:r>
                          <a:endParaRPr lang="ko-KR" altLang="en-US" sz="2400" dirty="0">
                            <a:latin typeface="나눔고딕" panose="020D0604000000000000" pitchFamily="50" charset="-127"/>
                            <a:ea typeface="나눔고딕" panose="020D06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400" dirty="0" smtClean="0">
                              <a:latin typeface="나눔고딕 Light" panose="020D0904000000000000" pitchFamily="50" charset="-127"/>
                              <a:ea typeface="나눔고딕 Light" panose="020D0904000000000000" pitchFamily="50" charset="-127"/>
                              <a:cs typeface="Times New Roman" panose="02020603050405020304" pitchFamily="18" charset="0"/>
                            </a:rPr>
                            <a:t>위험 거래</a:t>
                          </a:r>
                          <a:endParaRPr lang="ko-KR" altLang="en-US" sz="2400" dirty="0">
                            <a:latin typeface="나눔고딕 Light" panose="020D0904000000000000" pitchFamily="50" charset="-127"/>
                            <a:ea typeface="나눔고딕 Light" panose="020D0904000000000000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12700" cmpd="sng">
                          <a:noFill/>
                        </a:lnB>
                        <a:solidFill>
                          <a:srgbClr val="C00000">
                            <a:alpha val="2600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96B2B-56C3-4732-9752-A3970BFF1D31}"/>
                  </a:ext>
                </a:extLst>
              </p:cNvPr>
              <p:cNvSpPr txBox="1"/>
              <p:nvPr/>
            </p:nvSpPr>
            <p:spPr>
              <a:xfrm>
                <a:off x="7273874" y="1842347"/>
                <a:ext cx="9624216" cy="74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>
                    <a:solidFill>
                      <a:srgbClr val="29487E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전세계약 안전 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solidFill>
                              <a:srgbClr val="29487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solidFill>
                              <a:srgbClr val="29487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sz="2800" b="1" i="1">
                            <a:solidFill>
                              <a:srgbClr val="29487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𝒔𝒂𝒇𝒆</m:t>
                        </m:r>
                      </m:sub>
                    </m:sSub>
                  </m:oMath>
                </a14:m>
                <a:r>
                  <a:rPr lang="ko-KR" altLang="en-US" sz="2800" b="1" dirty="0">
                    <a:solidFill>
                      <a:srgbClr val="29487E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2D196B2B-56C3-4732-9752-A3970BFF1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74" y="1842347"/>
                <a:ext cx="9624216" cy="741037"/>
              </a:xfrm>
              <a:prstGeom prst="rect">
                <a:avLst/>
              </a:prstGeom>
              <a:blipFill rotWithShape="0">
                <a:blip r:embed="rId5"/>
                <a:stretch>
                  <a:fillRect l="-1267" b="-15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6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E6697-89BB-43DA-8EF6-FE656A8BB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8" t="17184" r="1938" b="16873"/>
          <a:stretch/>
        </p:blipFill>
        <p:spPr>
          <a:xfrm>
            <a:off x="205739" y="2141057"/>
            <a:ext cx="11750040" cy="45202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1DD86F0-667A-49B8-98AA-3392D4949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7" t="16847" r="3250" b="17208"/>
          <a:stretch/>
        </p:blipFill>
        <p:spPr>
          <a:xfrm>
            <a:off x="236219" y="2125817"/>
            <a:ext cx="11590022" cy="45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B58A0A-D1F9-4536-A075-BFB95F6E1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6" y="2125817"/>
            <a:ext cx="11621894" cy="45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5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30A929-F8EC-4165-A494-5D1064D8A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7" t="17448" r="2183" b="16792"/>
          <a:stretch/>
        </p:blipFill>
        <p:spPr>
          <a:xfrm>
            <a:off x="210353" y="2125817"/>
            <a:ext cx="11771291" cy="45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0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BE9A081E-79B7-42DD-A99E-C9EE0AE4C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B915B11-4379-4868-913F-B886AF8572E6}"/>
              </a:ext>
            </a:extLst>
          </p:cNvPr>
          <p:cNvSpPr/>
          <p:nvPr/>
        </p:nvSpPr>
        <p:spPr>
          <a:xfrm>
            <a:off x="999873" y="2324541"/>
            <a:ext cx="3585378" cy="338106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6A72C2-6A27-498F-9AD7-87DC7669547F}"/>
              </a:ext>
            </a:extLst>
          </p:cNvPr>
          <p:cNvSpPr/>
          <p:nvPr/>
        </p:nvSpPr>
        <p:spPr>
          <a:xfrm>
            <a:off x="1363023" y="3050843"/>
            <a:ext cx="2815187" cy="2654761"/>
          </a:xfrm>
          <a:prstGeom prst="ellipse">
            <a:avLst/>
          </a:prstGeom>
          <a:solidFill>
            <a:srgbClr val="4A5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FCE1CE1-6D8B-4811-8AF2-9A95E176CFEA}"/>
              </a:ext>
            </a:extLst>
          </p:cNvPr>
          <p:cNvSpPr/>
          <p:nvPr/>
        </p:nvSpPr>
        <p:spPr>
          <a:xfrm>
            <a:off x="1680779" y="3686353"/>
            <a:ext cx="2141273" cy="2019251"/>
          </a:xfrm>
          <a:prstGeom prst="ellipse">
            <a:avLst/>
          </a:prstGeom>
          <a:solidFill>
            <a:srgbClr val="5B6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E1D7224-CCCE-4E3C-AA2E-2AECC7AF82F8}"/>
              </a:ext>
            </a:extLst>
          </p:cNvPr>
          <p:cNvSpPr/>
          <p:nvPr/>
        </p:nvSpPr>
        <p:spPr>
          <a:xfrm>
            <a:off x="1989146" y="4303089"/>
            <a:ext cx="1487267" cy="1402514"/>
          </a:xfrm>
          <a:prstGeom prst="ellipse">
            <a:avLst/>
          </a:prstGeom>
          <a:solidFill>
            <a:srgbClr val="738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40A84CC-E399-43D6-8D45-409B22197CC4}"/>
              </a:ext>
            </a:extLst>
          </p:cNvPr>
          <p:cNvCxnSpPr/>
          <p:nvPr/>
        </p:nvCxnSpPr>
        <p:spPr>
          <a:xfrm>
            <a:off x="3825638" y="2669764"/>
            <a:ext cx="1814602" cy="0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5043751-4BA6-4B57-8E8C-0660D0A02A86}"/>
              </a:ext>
            </a:extLst>
          </p:cNvPr>
          <p:cNvCxnSpPr/>
          <p:nvPr/>
        </p:nvCxnSpPr>
        <p:spPr>
          <a:xfrm>
            <a:off x="4344118" y="3510081"/>
            <a:ext cx="1659344" cy="0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CFFAE46-14BA-46AD-A96E-FE064159843A}"/>
              </a:ext>
            </a:extLst>
          </p:cNvPr>
          <p:cNvCxnSpPr/>
          <p:nvPr/>
        </p:nvCxnSpPr>
        <p:spPr>
          <a:xfrm>
            <a:off x="4380936" y="4333639"/>
            <a:ext cx="1659344" cy="0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3E1F2B2-0170-4928-8083-E7179FF8B7CC}"/>
              </a:ext>
            </a:extLst>
          </p:cNvPr>
          <p:cNvCxnSpPr/>
          <p:nvPr/>
        </p:nvCxnSpPr>
        <p:spPr>
          <a:xfrm>
            <a:off x="3903266" y="5309277"/>
            <a:ext cx="1823383" cy="7948"/>
          </a:xfrm>
          <a:prstGeom prst="straightConnector1">
            <a:avLst/>
          </a:prstGeom>
          <a:ln w="9525">
            <a:gradFill flip="none" rotWithShape="1">
              <a:gsLst>
                <a:gs pos="0">
                  <a:schemeClr val="bg1">
                    <a:lumMod val="0"/>
                    <a:lumOff val="100000"/>
                  </a:schemeClr>
                </a:gs>
                <a:gs pos="58000">
                  <a:schemeClr val="tx1">
                    <a:lumMod val="44000"/>
                    <a:lumOff val="56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3">
            <a:extLst>
              <a:ext uri="{FF2B5EF4-FFF2-40B4-BE49-F238E27FC236}">
                <a16:creationId xmlns:a16="http://schemas.microsoft.com/office/drawing/2014/main" id="{B6E0E846-48DF-4DBE-BC78-9F5C2B2F7FC0}"/>
              </a:ext>
            </a:extLst>
          </p:cNvPr>
          <p:cNvSpPr txBox="1"/>
          <p:nvPr/>
        </p:nvSpPr>
        <p:spPr>
          <a:xfrm>
            <a:off x="1989146" y="4854747"/>
            <a:ext cx="148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정책 제언</a:t>
            </a: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7E45F9CF-D518-4E5E-BD38-42A1F51A7D12}"/>
              </a:ext>
            </a:extLst>
          </p:cNvPr>
          <p:cNvSpPr txBox="1"/>
          <p:nvPr/>
        </p:nvSpPr>
        <p:spPr>
          <a:xfrm>
            <a:off x="1991075" y="3884092"/>
            <a:ext cx="148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해결책 제시</a:t>
            </a:r>
          </a:p>
        </p:txBody>
      </p:sp>
      <p:sp>
        <p:nvSpPr>
          <p:cNvPr id="43" name="TextBox 35">
            <a:extLst>
              <a:ext uri="{FF2B5EF4-FFF2-40B4-BE49-F238E27FC236}">
                <a16:creationId xmlns:a16="http://schemas.microsoft.com/office/drawing/2014/main" id="{D73B302A-42DA-446A-9872-66059FD7E43B}"/>
              </a:ext>
            </a:extLst>
          </p:cNvPr>
          <p:cNvSpPr txBox="1"/>
          <p:nvPr/>
        </p:nvSpPr>
        <p:spPr>
          <a:xfrm>
            <a:off x="1991075" y="3252733"/>
            <a:ext cx="148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현상황</a:t>
            </a:r>
            <a:r>
              <a:rPr lang="ko-KR" altLang="en-US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분석</a:t>
            </a: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994CFDDB-E3E8-4728-993E-0572AB27B41A}"/>
              </a:ext>
            </a:extLst>
          </p:cNvPr>
          <p:cNvSpPr txBox="1"/>
          <p:nvPr/>
        </p:nvSpPr>
        <p:spPr>
          <a:xfrm>
            <a:off x="2011035" y="2548204"/>
            <a:ext cx="148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 도출</a:t>
            </a:r>
          </a:p>
        </p:txBody>
      </p:sp>
      <p:sp>
        <p:nvSpPr>
          <p:cNvPr id="45" name="TextBox 37">
            <a:extLst>
              <a:ext uri="{FF2B5EF4-FFF2-40B4-BE49-F238E27FC236}">
                <a16:creationId xmlns:a16="http://schemas.microsoft.com/office/drawing/2014/main" id="{259296EA-B2D2-472E-B089-D53E3B7C53FC}"/>
              </a:ext>
            </a:extLst>
          </p:cNvPr>
          <p:cNvSpPr txBox="1"/>
          <p:nvPr/>
        </p:nvSpPr>
        <p:spPr>
          <a:xfrm>
            <a:off x="7090016" y="2313642"/>
            <a:ext cx="3865115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아파트 시장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39">
            <a:extLst>
              <a:ext uri="{FF2B5EF4-FFF2-40B4-BE49-F238E27FC236}">
                <a16:creationId xmlns:a16="http://schemas.microsoft.com/office/drawing/2014/main" id="{94223971-0576-41E4-B0F2-8872F2C2FAAD}"/>
              </a:ext>
            </a:extLst>
          </p:cNvPr>
          <p:cNvSpPr txBox="1"/>
          <p:nvPr/>
        </p:nvSpPr>
        <p:spPr>
          <a:xfrm>
            <a:off x="7090016" y="4121332"/>
            <a:ext cx="382777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모니터링 시스템 개발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0">
            <a:extLst>
              <a:ext uri="{FF2B5EF4-FFF2-40B4-BE49-F238E27FC236}">
                <a16:creationId xmlns:a16="http://schemas.microsoft.com/office/drawing/2014/main" id="{F78CE06C-439F-41DE-AB05-B50DF5693EB0}"/>
              </a:ext>
            </a:extLst>
          </p:cNvPr>
          <p:cNvSpPr txBox="1"/>
          <p:nvPr/>
        </p:nvSpPr>
        <p:spPr>
          <a:xfrm>
            <a:off x="7090016" y="5025178"/>
            <a:ext cx="382777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결론도출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25457E-D733-455C-B57C-D3ED4E61A3A1}"/>
              </a:ext>
            </a:extLst>
          </p:cNvPr>
          <p:cNvGrpSpPr/>
          <p:nvPr/>
        </p:nvGrpSpPr>
        <p:grpSpPr>
          <a:xfrm>
            <a:off x="6185305" y="3207681"/>
            <a:ext cx="604800" cy="604800"/>
            <a:chOff x="5867254" y="3640574"/>
            <a:chExt cx="604800" cy="6048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BA03AD-4D2A-4A70-97D9-05CC4E5B0BF2}"/>
                </a:ext>
              </a:extLst>
            </p:cNvPr>
            <p:cNvSpPr/>
            <p:nvPr/>
          </p:nvSpPr>
          <p:spPr>
            <a:xfrm>
              <a:off x="5867254" y="3640574"/>
              <a:ext cx="604800" cy="604800"/>
            </a:xfrm>
            <a:prstGeom prst="ellipse">
              <a:avLst/>
            </a:prstGeom>
            <a:solidFill>
              <a:srgbClr val="4A55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2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9" name="Group 22">
              <a:extLst>
                <a:ext uri="{FF2B5EF4-FFF2-40B4-BE49-F238E27FC236}">
                  <a16:creationId xmlns:a16="http://schemas.microsoft.com/office/drawing/2014/main" id="{5C3C6C4C-0C1C-40E5-B4B9-68420C41352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52066" y="3851176"/>
              <a:ext cx="253217" cy="207180"/>
              <a:chOff x="1080" y="4"/>
              <a:chExt cx="132" cy="108"/>
            </a:xfrm>
            <a:solidFill>
              <a:schemeClr val="bg1"/>
            </a:solidFill>
          </p:grpSpPr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1C6BB1C6-AA45-4EBB-A46E-3392F6F8A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" y="61"/>
                <a:ext cx="13" cy="15"/>
              </a:xfrm>
              <a:custGeom>
                <a:avLst/>
                <a:gdLst>
                  <a:gd name="T0" fmla="*/ 163 w 324"/>
                  <a:gd name="T1" fmla="*/ 0 h 393"/>
                  <a:gd name="T2" fmla="*/ 191 w 324"/>
                  <a:gd name="T3" fmla="*/ 2 h 393"/>
                  <a:gd name="T4" fmla="*/ 219 w 324"/>
                  <a:gd name="T5" fmla="*/ 9 h 393"/>
                  <a:gd name="T6" fmla="*/ 245 w 324"/>
                  <a:gd name="T7" fmla="*/ 21 h 393"/>
                  <a:gd name="T8" fmla="*/ 267 w 324"/>
                  <a:gd name="T9" fmla="*/ 37 h 393"/>
                  <a:gd name="T10" fmla="*/ 287 w 324"/>
                  <a:gd name="T11" fmla="*/ 57 h 393"/>
                  <a:gd name="T12" fmla="*/ 303 w 324"/>
                  <a:gd name="T13" fmla="*/ 79 h 393"/>
                  <a:gd name="T14" fmla="*/ 314 w 324"/>
                  <a:gd name="T15" fmla="*/ 104 h 393"/>
                  <a:gd name="T16" fmla="*/ 322 w 324"/>
                  <a:gd name="T17" fmla="*/ 131 h 393"/>
                  <a:gd name="T18" fmla="*/ 324 w 324"/>
                  <a:gd name="T19" fmla="*/ 160 h 393"/>
                  <a:gd name="T20" fmla="*/ 324 w 324"/>
                  <a:gd name="T21" fmla="*/ 233 h 393"/>
                  <a:gd name="T22" fmla="*/ 322 w 324"/>
                  <a:gd name="T23" fmla="*/ 262 h 393"/>
                  <a:gd name="T24" fmla="*/ 314 w 324"/>
                  <a:gd name="T25" fmla="*/ 289 h 393"/>
                  <a:gd name="T26" fmla="*/ 303 w 324"/>
                  <a:gd name="T27" fmla="*/ 314 h 393"/>
                  <a:gd name="T28" fmla="*/ 287 w 324"/>
                  <a:gd name="T29" fmla="*/ 337 h 393"/>
                  <a:gd name="T30" fmla="*/ 267 w 324"/>
                  <a:gd name="T31" fmla="*/ 356 h 393"/>
                  <a:gd name="T32" fmla="*/ 245 w 324"/>
                  <a:gd name="T33" fmla="*/ 372 h 393"/>
                  <a:gd name="T34" fmla="*/ 219 w 324"/>
                  <a:gd name="T35" fmla="*/ 383 h 393"/>
                  <a:gd name="T36" fmla="*/ 191 w 324"/>
                  <a:gd name="T37" fmla="*/ 391 h 393"/>
                  <a:gd name="T38" fmla="*/ 163 w 324"/>
                  <a:gd name="T39" fmla="*/ 393 h 393"/>
                  <a:gd name="T40" fmla="*/ 133 w 324"/>
                  <a:gd name="T41" fmla="*/ 391 h 393"/>
                  <a:gd name="T42" fmla="*/ 106 w 324"/>
                  <a:gd name="T43" fmla="*/ 383 h 393"/>
                  <a:gd name="T44" fmla="*/ 81 w 324"/>
                  <a:gd name="T45" fmla="*/ 372 h 393"/>
                  <a:gd name="T46" fmla="*/ 57 w 324"/>
                  <a:gd name="T47" fmla="*/ 356 h 393"/>
                  <a:gd name="T48" fmla="*/ 38 w 324"/>
                  <a:gd name="T49" fmla="*/ 337 h 393"/>
                  <a:gd name="T50" fmla="*/ 23 w 324"/>
                  <a:gd name="T51" fmla="*/ 314 h 393"/>
                  <a:gd name="T52" fmla="*/ 10 w 324"/>
                  <a:gd name="T53" fmla="*/ 289 h 393"/>
                  <a:gd name="T54" fmla="*/ 3 w 324"/>
                  <a:gd name="T55" fmla="*/ 262 h 393"/>
                  <a:gd name="T56" fmla="*/ 0 w 324"/>
                  <a:gd name="T57" fmla="*/ 233 h 393"/>
                  <a:gd name="T58" fmla="*/ 0 w 324"/>
                  <a:gd name="T59" fmla="*/ 160 h 393"/>
                  <a:gd name="T60" fmla="*/ 3 w 324"/>
                  <a:gd name="T61" fmla="*/ 131 h 393"/>
                  <a:gd name="T62" fmla="*/ 10 w 324"/>
                  <a:gd name="T63" fmla="*/ 104 h 393"/>
                  <a:gd name="T64" fmla="*/ 23 w 324"/>
                  <a:gd name="T65" fmla="*/ 79 h 393"/>
                  <a:gd name="T66" fmla="*/ 38 w 324"/>
                  <a:gd name="T67" fmla="*/ 57 h 393"/>
                  <a:gd name="T68" fmla="*/ 57 w 324"/>
                  <a:gd name="T69" fmla="*/ 37 h 393"/>
                  <a:gd name="T70" fmla="*/ 81 w 324"/>
                  <a:gd name="T71" fmla="*/ 21 h 393"/>
                  <a:gd name="T72" fmla="*/ 106 w 324"/>
                  <a:gd name="T73" fmla="*/ 9 h 393"/>
                  <a:gd name="T74" fmla="*/ 133 w 324"/>
                  <a:gd name="T75" fmla="*/ 2 h 393"/>
                  <a:gd name="T76" fmla="*/ 163 w 324"/>
                  <a:gd name="T77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4" h="393">
                    <a:moveTo>
                      <a:pt x="163" y="0"/>
                    </a:moveTo>
                    <a:lnTo>
                      <a:pt x="191" y="2"/>
                    </a:lnTo>
                    <a:lnTo>
                      <a:pt x="219" y="9"/>
                    </a:lnTo>
                    <a:lnTo>
                      <a:pt x="245" y="21"/>
                    </a:lnTo>
                    <a:lnTo>
                      <a:pt x="267" y="37"/>
                    </a:lnTo>
                    <a:lnTo>
                      <a:pt x="287" y="57"/>
                    </a:lnTo>
                    <a:lnTo>
                      <a:pt x="303" y="79"/>
                    </a:lnTo>
                    <a:lnTo>
                      <a:pt x="314" y="104"/>
                    </a:lnTo>
                    <a:lnTo>
                      <a:pt x="322" y="131"/>
                    </a:lnTo>
                    <a:lnTo>
                      <a:pt x="324" y="160"/>
                    </a:lnTo>
                    <a:lnTo>
                      <a:pt x="324" y="233"/>
                    </a:lnTo>
                    <a:lnTo>
                      <a:pt x="322" y="262"/>
                    </a:lnTo>
                    <a:lnTo>
                      <a:pt x="314" y="289"/>
                    </a:lnTo>
                    <a:lnTo>
                      <a:pt x="303" y="314"/>
                    </a:lnTo>
                    <a:lnTo>
                      <a:pt x="287" y="337"/>
                    </a:lnTo>
                    <a:lnTo>
                      <a:pt x="267" y="356"/>
                    </a:lnTo>
                    <a:lnTo>
                      <a:pt x="245" y="372"/>
                    </a:lnTo>
                    <a:lnTo>
                      <a:pt x="219" y="383"/>
                    </a:lnTo>
                    <a:lnTo>
                      <a:pt x="191" y="391"/>
                    </a:lnTo>
                    <a:lnTo>
                      <a:pt x="163" y="393"/>
                    </a:lnTo>
                    <a:lnTo>
                      <a:pt x="133" y="391"/>
                    </a:lnTo>
                    <a:lnTo>
                      <a:pt x="106" y="383"/>
                    </a:lnTo>
                    <a:lnTo>
                      <a:pt x="81" y="372"/>
                    </a:lnTo>
                    <a:lnTo>
                      <a:pt x="57" y="356"/>
                    </a:lnTo>
                    <a:lnTo>
                      <a:pt x="38" y="337"/>
                    </a:lnTo>
                    <a:lnTo>
                      <a:pt x="23" y="314"/>
                    </a:lnTo>
                    <a:lnTo>
                      <a:pt x="10" y="289"/>
                    </a:lnTo>
                    <a:lnTo>
                      <a:pt x="3" y="262"/>
                    </a:lnTo>
                    <a:lnTo>
                      <a:pt x="0" y="233"/>
                    </a:lnTo>
                    <a:lnTo>
                      <a:pt x="0" y="160"/>
                    </a:lnTo>
                    <a:lnTo>
                      <a:pt x="3" y="131"/>
                    </a:lnTo>
                    <a:lnTo>
                      <a:pt x="10" y="104"/>
                    </a:lnTo>
                    <a:lnTo>
                      <a:pt x="23" y="79"/>
                    </a:lnTo>
                    <a:lnTo>
                      <a:pt x="38" y="57"/>
                    </a:lnTo>
                    <a:lnTo>
                      <a:pt x="57" y="37"/>
                    </a:lnTo>
                    <a:lnTo>
                      <a:pt x="81" y="21"/>
                    </a:lnTo>
                    <a:lnTo>
                      <a:pt x="106" y="9"/>
                    </a:lnTo>
                    <a:lnTo>
                      <a:pt x="133" y="2"/>
                    </a:lnTo>
                    <a:lnTo>
                      <a:pt x="1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55B21445-9E37-46A8-935D-911B8F5A9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" y="72"/>
                <a:ext cx="127" cy="40"/>
              </a:xfrm>
              <a:custGeom>
                <a:avLst/>
                <a:gdLst>
                  <a:gd name="T0" fmla="*/ 0 w 3176"/>
                  <a:gd name="T1" fmla="*/ 0 h 997"/>
                  <a:gd name="T2" fmla="*/ 47 w 3176"/>
                  <a:gd name="T3" fmla="*/ 18 h 997"/>
                  <a:gd name="T4" fmla="*/ 95 w 3176"/>
                  <a:gd name="T5" fmla="*/ 32 h 997"/>
                  <a:gd name="T6" fmla="*/ 146 w 3176"/>
                  <a:gd name="T7" fmla="*/ 41 h 997"/>
                  <a:gd name="T8" fmla="*/ 197 w 3176"/>
                  <a:gd name="T9" fmla="*/ 44 h 997"/>
                  <a:gd name="T10" fmla="*/ 1315 w 3176"/>
                  <a:gd name="T11" fmla="*/ 44 h 997"/>
                  <a:gd name="T12" fmla="*/ 1329 w 3176"/>
                  <a:gd name="T13" fmla="*/ 82 h 997"/>
                  <a:gd name="T14" fmla="*/ 1348 w 3176"/>
                  <a:gd name="T15" fmla="*/ 116 h 997"/>
                  <a:gd name="T16" fmla="*/ 1373 w 3176"/>
                  <a:gd name="T17" fmla="*/ 149 h 997"/>
                  <a:gd name="T18" fmla="*/ 1402 w 3176"/>
                  <a:gd name="T19" fmla="*/ 176 h 997"/>
                  <a:gd name="T20" fmla="*/ 1433 w 3176"/>
                  <a:gd name="T21" fmla="*/ 201 h 997"/>
                  <a:gd name="T22" fmla="*/ 1468 w 3176"/>
                  <a:gd name="T23" fmla="*/ 220 h 997"/>
                  <a:gd name="T24" fmla="*/ 1506 w 3176"/>
                  <a:gd name="T25" fmla="*/ 234 h 997"/>
                  <a:gd name="T26" fmla="*/ 1546 w 3176"/>
                  <a:gd name="T27" fmla="*/ 243 h 997"/>
                  <a:gd name="T28" fmla="*/ 1589 w 3176"/>
                  <a:gd name="T29" fmla="*/ 246 h 997"/>
                  <a:gd name="T30" fmla="*/ 1631 w 3176"/>
                  <a:gd name="T31" fmla="*/ 243 h 997"/>
                  <a:gd name="T32" fmla="*/ 1671 w 3176"/>
                  <a:gd name="T33" fmla="*/ 234 h 997"/>
                  <a:gd name="T34" fmla="*/ 1708 w 3176"/>
                  <a:gd name="T35" fmla="*/ 220 h 997"/>
                  <a:gd name="T36" fmla="*/ 1744 w 3176"/>
                  <a:gd name="T37" fmla="*/ 201 h 997"/>
                  <a:gd name="T38" fmla="*/ 1776 w 3176"/>
                  <a:gd name="T39" fmla="*/ 176 h 997"/>
                  <a:gd name="T40" fmla="*/ 1804 w 3176"/>
                  <a:gd name="T41" fmla="*/ 149 h 997"/>
                  <a:gd name="T42" fmla="*/ 1828 w 3176"/>
                  <a:gd name="T43" fmla="*/ 116 h 997"/>
                  <a:gd name="T44" fmla="*/ 1848 w 3176"/>
                  <a:gd name="T45" fmla="*/ 82 h 997"/>
                  <a:gd name="T46" fmla="*/ 1862 w 3176"/>
                  <a:gd name="T47" fmla="*/ 44 h 997"/>
                  <a:gd name="T48" fmla="*/ 2980 w 3176"/>
                  <a:gd name="T49" fmla="*/ 44 h 997"/>
                  <a:gd name="T50" fmla="*/ 3032 w 3176"/>
                  <a:gd name="T51" fmla="*/ 41 h 997"/>
                  <a:gd name="T52" fmla="*/ 3082 w 3176"/>
                  <a:gd name="T53" fmla="*/ 32 h 997"/>
                  <a:gd name="T54" fmla="*/ 3130 w 3176"/>
                  <a:gd name="T55" fmla="*/ 18 h 997"/>
                  <a:gd name="T56" fmla="*/ 3176 w 3176"/>
                  <a:gd name="T57" fmla="*/ 0 h 997"/>
                  <a:gd name="T58" fmla="*/ 3176 w 3176"/>
                  <a:gd name="T59" fmla="*/ 735 h 997"/>
                  <a:gd name="T60" fmla="*/ 3173 w 3176"/>
                  <a:gd name="T61" fmla="*/ 774 h 997"/>
                  <a:gd name="T62" fmla="*/ 3165 w 3176"/>
                  <a:gd name="T63" fmla="*/ 810 h 997"/>
                  <a:gd name="T64" fmla="*/ 3152 w 3176"/>
                  <a:gd name="T65" fmla="*/ 846 h 997"/>
                  <a:gd name="T66" fmla="*/ 3134 w 3176"/>
                  <a:gd name="T67" fmla="*/ 877 h 997"/>
                  <a:gd name="T68" fmla="*/ 3112 w 3176"/>
                  <a:gd name="T69" fmla="*/ 907 h 997"/>
                  <a:gd name="T70" fmla="*/ 3085 w 3176"/>
                  <a:gd name="T71" fmla="*/ 932 h 997"/>
                  <a:gd name="T72" fmla="*/ 3056 w 3176"/>
                  <a:gd name="T73" fmla="*/ 954 h 997"/>
                  <a:gd name="T74" fmla="*/ 3024 w 3176"/>
                  <a:gd name="T75" fmla="*/ 973 h 997"/>
                  <a:gd name="T76" fmla="*/ 2989 w 3176"/>
                  <a:gd name="T77" fmla="*/ 986 h 997"/>
                  <a:gd name="T78" fmla="*/ 2952 w 3176"/>
                  <a:gd name="T79" fmla="*/ 994 h 997"/>
                  <a:gd name="T80" fmla="*/ 2913 w 3176"/>
                  <a:gd name="T81" fmla="*/ 997 h 997"/>
                  <a:gd name="T82" fmla="*/ 264 w 3176"/>
                  <a:gd name="T83" fmla="*/ 997 h 997"/>
                  <a:gd name="T84" fmla="*/ 225 w 3176"/>
                  <a:gd name="T85" fmla="*/ 994 h 997"/>
                  <a:gd name="T86" fmla="*/ 188 w 3176"/>
                  <a:gd name="T87" fmla="*/ 986 h 997"/>
                  <a:gd name="T88" fmla="*/ 153 w 3176"/>
                  <a:gd name="T89" fmla="*/ 973 h 997"/>
                  <a:gd name="T90" fmla="*/ 121 w 3176"/>
                  <a:gd name="T91" fmla="*/ 954 h 997"/>
                  <a:gd name="T92" fmla="*/ 92 w 3176"/>
                  <a:gd name="T93" fmla="*/ 932 h 997"/>
                  <a:gd name="T94" fmla="*/ 65 w 3176"/>
                  <a:gd name="T95" fmla="*/ 907 h 997"/>
                  <a:gd name="T96" fmla="*/ 43 w 3176"/>
                  <a:gd name="T97" fmla="*/ 877 h 997"/>
                  <a:gd name="T98" fmla="*/ 25 w 3176"/>
                  <a:gd name="T99" fmla="*/ 846 h 997"/>
                  <a:gd name="T100" fmla="*/ 12 w 3176"/>
                  <a:gd name="T101" fmla="*/ 810 h 997"/>
                  <a:gd name="T102" fmla="*/ 4 w 3176"/>
                  <a:gd name="T103" fmla="*/ 774 h 997"/>
                  <a:gd name="T104" fmla="*/ 0 w 3176"/>
                  <a:gd name="T105" fmla="*/ 735 h 997"/>
                  <a:gd name="T106" fmla="*/ 0 w 3176"/>
                  <a:gd name="T107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76" h="997">
                    <a:moveTo>
                      <a:pt x="0" y="0"/>
                    </a:moveTo>
                    <a:lnTo>
                      <a:pt x="47" y="18"/>
                    </a:lnTo>
                    <a:lnTo>
                      <a:pt x="95" y="32"/>
                    </a:lnTo>
                    <a:lnTo>
                      <a:pt x="146" y="41"/>
                    </a:lnTo>
                    <a:lnTo>
                      <a:pt x="197" y="44"/>
                    </a:lnTo>
                    <a:lnTo>
                      <a:pt x="1315" y="44"/>
                    </a:lnTo>
                    <a:lnTo>
                      <a:pt x="1329" y="82"/>
                    </a:lnTo>
                    <a:lnTo>
                      <a:pt x="1348" y="116"/>
                    </a:lnTo>
                    <a:lnTo>
                      <a:pt x="1373" y="149"/>
                    </a:lnTo>
                    <a:lnTo>
                      <a:pt x="1402" y="176"/>
                    </a:lnTo>
                    <a:lnTo>
                      <a:pt x="1433" y="201"/>
                    </a:lnTo>
                    <a:lnTo>
                      <a:pt x="1468" y="220"/>
                    </a:lnTo>
                    <a:lnTo>
                      <a:pt x="1506" y="234"/>
                    </a:lnTo>
                    <a:lnTo>
                      <a:pt x="1546" y="243"/>
                    </a:lnTo>
                    <a:lnTo>
                      <a:pt x="1589" y="246"/>
                    </a:lnTo>
                    <a:lnTo>
                      <a:pt x="1631" y="243"/>
                    </a:lnTo>
                    <a:lnTo>
                      <a:pt x="1671" y="234"/>
                    </a:lnTo>
                    <a:lnTo>
                      <a:pt x="1708" y="220"/>
                    </a:lnTo>
                    <a:lnTo>
                      <a:pt x="1744" y="201"/>
                    </a:lnTo>
                    <a:lnTo>
                      <a:pt x="1776" y="176"/>
                    </a:lnTo>
                    <a:lnTo>
                      <a:pt x="1804" y="149"/>
                    </a:lnTo>
                    <a:lnTo>
                      <a:pt x="1828" y="116"/>
                    </a:lnTo>
                    <a:lnTo>
                      <a:pt x="1848" y="82"/>
                    </a:lnTo>
                    <a:lnTo>
                      <a:pt x="1862" y="44"/>
                    </a:lnTo>
                    <a:lnTo>
                      <a:pt x="2980" y="44"/>
                    </a:lnTo>
                    <a:lnTo>
                      <a:pt x="3032" y="41"/>
                    </a:lnTo>
                    <a:lnTo>
                      <a:pt x="3082" y="32"/>
                    </a:lnTo>
                    <a:lnTo>
                      <a:pt x="3130" y="18"/>
                    </a:lnTo>
                    <a:lnTo>
                      <a:pt x="3176" y="0"/>
                    </a:lnTo>
                    <a:lnTo>
                      <a:pt x="3176" y="735"/>
                    </a:lnTo>
                    <a:lnTo>
                      <a:pt x="3173" y="774"/>
                    </a:lnTo>
                    <a:lnTo>
                      <a:pt x="3165" y="810"/>
                    </a:lnTo>
                    <a:lnTo>
                      <a:pt x="3152" y="846"/>
                    </a:lnTo>
                    <a:lnTo>
                      <a:pt x="3134" y="877"/>
                    </a:lnTo>
                    <a:lnTo>
                      <a:pt x="3112" y="907"/>
                    </a:lnTo>
                    <a:lnTo>
                      <a:pt x="3085" y="932"/>
                    </a:lnTo>
                    <a:lnTo>
                      <a:pt x="3056" y="954"/>
                    </a:lnTo>
                    <a:lnTo>
                      <a:pt x="3024" y="973"/>
                    </a:lnTo>
                    <a:lnTo>
                      <a:pt x="2989" y="986"/>
                    </a:lnTo>
                    <a:lnTo>
                      <a:pt x="2952" y="994"/>
                    </a:lnTo>
                    <a:lnTo>
                      <a:pt x="2913" y="997"/>
                    </a:lnTo>
                    <a:lnTo>
                      <a:pt x="264" y="997"/>
                    </a:lnTo>
                    <a:lnTo>
                      <a:pt x="225" y="994"/>
                    </a:lnTo>
                    <a:lnTo>
                      <a:pt x="188" y="986"/>
                    </a:lnTo>
                    <a:lnTo>
                      <a:pt x="153" y="973"/>
                    </a:lnTo>
                    <a:lnTo>
                      <a:pt x="121" y="954"/>
                    </a:lnTo>
                    <a:lnTo>
                      <a:pt x="92" y="932"/>
                    </a:lnTo>
                    <a:lnTo>
                      <a:pt x="65" y="907"/>
                    </a:lnTo>
                    <a:lnTo>
                      <a:pt x="43" y="877"/>
                    </a:lnTo>
                    <a:lnTo>
                      <a:pt x="25" y="846"/>
                    </a:lnTo>
                    <a:lnTo>
                      <a:pt x="12" y="810"/>
                    </a:lnTo>
                    <a:lnTo>
                      <a:pt x="4" y="774"/>
                    </a:lnTo>
                    <a:lnTo>
                      <a:pt x="0" y="7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AF59FB00-9811-4E98-9B0F-694EA1764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0" y="4"/>
                <a:ext cx="132" cy="62"/>
              </a:xfrm>
              <a:custGeom>
                <a:avLst/>
                <a:gdLst>
                  <a:gd name="T0" fmla="*/ 1330 w 3309"/>
                  <a:gd name="T1" fmla="*/ 256 h 1545"/>
                  <a:gd name="T2" fmla="*/ 1238 w 3309"/>
                  <a:gd name="T3" fmla="*/ 305 h 1545"/>
                  <a:gd name="T4" fmla="*/ 1174 w 3309"/>
                  <a:gd name="T5" fmla="*/ 386 h 1545"/>
                  <a:gd name="T6" fmla="*/ 2135 w 3309"/>
                  <a:gd name="T7" fmla="*/ 386 h 1545"/>
                  <a:gd name="T8" fmla="*/ 2071 w 3309"/>
                  <a:gd name="T9" fmla="*/ 305 h 1545"/>
                  <a:gd name="T10" fmla="*/ 1980 w 3309"/>
                  <a:gd name="T11" fmla="*/ 256 h 1545"/>
                  <a:gd name="T12" fmla="*/ 1401 w 3309"/>
                  <a:gd name="T13" fmla="*/ 244 h 1545"/>
                  <a:gd name="T14" fmla="*/ 1965 w 3309"/>
                  <a:gd name="T15" fmla="*/ 3 h 1545"/>
                  <a:gd name="T16" fmla="*/ 2122 w 3309"/>
                  <a:gd name="T17" fmla="*/ 48 h 1545"/>
                  <a:gd name="T18" fmla="*/ 2254 w 3309"/>
                  <a:gd name="T19" fmla="*/ 139 h 1545"/>
                  <a:gd name="T20" fmla="*/ 2350 w 3309"/>
                  <a:gd name="T21" fmla="*/ 265 h 1545"/>
                  <a:gd name="T22" fmla="*/ 2402 w 3309"/>
                  <a:gd name="T23" fmla="*/ 419 h 1545"/>
                  <a:gd name="T24" fmla="*/ 3113 w 3309"/>
                  <a:gd name="T25" fmla="*/ 430 h 1545"/>
                  <a:gd name="T26" fmla="*/ 3214 w 3309"/>
                  <a:gd name="T27" fmla="*/ 483 h 1545"/>
                  <a:gd name="T28" fmla="*/ 3283 w 3309"/>
                  <a:gd name="T29" fmla="*/ 570 h 1545"/>
                  <a:gd name="T30" fmla="*/ 3309 w 3309"/>
                  <a:gd name="T31" fmla="*/ 681 h 1545"/>
                  <a:gd name="T32" fmla="*/ 3297 w 3309"/>
                  <a:gd name="T33" fmla="*/ 1358 h 1545"/>
                  <a:gd name="T34" fmla="*/ 3244 w 3309"/>
                  <a:gd name="T35" fmla="*/ 1454 h 1545"/>
                  <a:gd name="T36" fmla="*/ 3156 w 3309"/>
                  <a:gd name="T37" fmla="*/ 1520 h 1545"/>
                  <a:gd name="T38" fmla="*/ 3046 w 3309"/>
                  <a:gd name="T39" fmla="*/ 1545 h 1545"/>
                  <a:gd name="T40" fmla="*/ 1927 w 3309"/>
                  <a:gd name="T41" fmla="*/ 1472 h 1545"/>
                  <a:gd name="T42" fmla="*/ 1877 w 3309"/>
                  <a:gd name="T43" fmla="*/ 1378 h 1545"/>
                  <a:gd name="T44" fmla="*/ 1847 w 3309"/>
                  <a:gd name="T45" fmla="*/ 1349 h 1545"/>
                  <a:gd name="T46" fmla="*/ 1797 w 3309"/>
                  <a:gd name="T47" fmla="*/ 1311 h 1545"/>
                  <a:gd name="T48" fmla="*/ 1750 w 3309"/>
                  <a:gd name="T49" fmla="*/ 1290 h 1545"/>
                  <a:gd name="T50" fmla="*/ 1711 w 3309"/>
                  <a:gd name="T51" fmla="*/ 1279 h 1545"/>
                  <a:gd name="T52" fmla="*/ 1625 w 3309"/>
                  <a:gd name="T53" fmla="*/ 1275 h 1545"/>
                  <a:gd name="T54" fmla="*/ 1573 w 3309"/>
                  <a:gd name="T55" fmla="*/ 1286 h 1545"/>
                  <a:gd name="T56" fmla="*/ 1528 w 3309"/>
                  <a:gd name="T57" fmla="*/ 1302 h 1545"/>
                  <a:gd name="T58" fmla="*/ 1502 w 3309"/>
                  <a:gd name="T59" fmla="*/ 1318 h 1545"/>
                  <a:gd name="T60" fmla="*/ 1461 w 3309"/>
                  <a:gd name="T61" fmla="*/ 1349 h 1545"/>
                  <a:gd name="T62" fmla="*/ 1432 w 3309"/>
                  <a:gd name="T63" fmla="*/ 1378 h 1545"/>
                  <a:gd name="T64" fmla="*/ 1382 w 3309"/>
                  <a:gd name="T65" fmla="*/ 1472 h 1545"/>
                  <a:gd name="T66" fmla="*/ 263 w 3309"/>
                  <a:gd name="T67" fmla="*/ 1545 h 1545"/>
                  <a:gd name="T68" fmla="*/ 152 w 3309"/>
                  <a:gd name="T69" fmla="*/ 1520 h 1545"/>
                  <a:gd name="T70" fmla="*/ 64 w 3309"/>
                  <a:gd name="T71" fmla="*/ 1454 h 1545"/>
                  <a:gd name="T72" fmla="*/ 11 w 3309"/>
                  <a:gd name="T73" fmla="*/ 1358 h 1545"/>
                  <a:gd name="T74" fmla="*/ 0 w 3309"/>
                  <a:gd name="T75" fmla="*/ 681 h 1545"/>
                  <a:gd name="T76" fmla="*/ 26 w 3309"/>
                  <a:gd name="T77" fmla="*/ 570 h 1545"/>
                  <a:gd name="T78" fmla="*/ 95 w 3309"/>
                  <a:gd name="T79" fmla="*/ 483 h 1545"/>
                  <a:gd name="T80" fmla="*/ 195 w 3309"/>
                  <a:gd name="T81" fmla="*/ 430 h 1545"/>
                  <a:gd name="T82" fmla="*/ 906 w 3309"/>
                  <a:gd name="T83" fmla="*/ 419 h 1545"/>
                  <a:gd name="T84" fmla="*/ 958 w 3309"/>
                  <a:gd name="T85" fmla="*/ 265 h 1545"/>
                  <a:gd name="T86" fmla="*/ 1054 w 3309"/>
                  <a:gd name="T87" fmla="*/ 139 h 1545"/>
                  <a:gd name="T88" fmla="*/ 1186 w 3309"/>
                  <a:gd name="T89" fmla="*/ 48 h 1545"/>
                  <a:gd name="T90" fmla="*/ 1344 w 3309"/>
                  <a:gd name="T91" fmla="*/ 3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09" h="1545">
                    <a:moveTo>
                      <a:pt x="1401" y="244"/>
                    </a:moveTo>
                    <a:lnTo>
                      <a:pt x="1364" y="247"/>
                    </a:lnTo>
                    <a:lnTo>
                      <a:pt x="1330" y="256"/>
                    </a:lnTo>
                    <a:lnTo>
                      <a:pt x="1296" y="268"/>
                    </a:lnTo>
                    <a:lnTo>
                      <a:pt x="1265" y="284"/>
                    </a:lnTo>
                    <a:lnTo>
                      <a:pt x="1238" y="305"/>
                    </a:lnTo>
                    <a:lnTo>
                      <a:pt x="1213" y="329"/>
                    </a:lnTo>
                    <a:lnTo>
                      <a:pt x="1191" y="356"/>
                    </a:lnTo>
                    <a:lnTo>
                      <a:pt x="1174" y="386"/>
                    </a:lnTo>
                    <a:lnTo>
                      <a:pt x="1160" y="419"/>
                    </a:lnTo>
                    <a:lnTo>
                      <a:pt x="2149" y="419"/>
                    </a:lnTo>
                    <a:lnTo>
                      <a:pt x="2135" y="386"/>
                    </a:lnTo>
                    <a:lnTo>
                      <a:pt x="2118" y="356"/>
                    </a:lnTo>
                    <a:lnTo>
                      <a:pt x="2097" y="329"/>
                    </a:lnTo>
                    <a:lnTo>
                      <a:pt x="2071" y="305"/>
                    </a:lnTo>
                    <a:lnTo>
                      <a:pt x="2043" y="284"/>
                    </a:lnTo>
                    <a:lnTo>
                      <a:pt x="2013" y="268"/>
                    </a:lnTo>
                    <a:lnTo>
                      <a:pt x="1980" y="256"/>
                    </a:lnTo>
                    <a:lnTo>
                      <a:pt x="1944" y="247"/>
                    </a:lnTo>
                    <a:lnTo>
                      <a:pt x="1907" y="244"/>
                    </a:lnTo>
                    <a:lnTo>
                      <a:pt x="1401" y="244"/>
                    </a:lnTo>
                    <a:close/>
                    <a:moveTo>
                      <a:pt x="1401" y="0"/>
                    </a:moveTo>
                    <a:lnTo>
                      <a:pt x="1907" y="0"/>
                    </a:lnTo>
                    <a:lnTo>
                      <a:pt x="1965" y="3"/>
                    </a:lnTo>
                    <a:lnTo>
                      <a:pt x="2019" y="13"/>
                    </a:lnTo>
                    <a:lnTo>
                      <a:pt x="2072" y="27"/>
                    </a:lnTo>
                    <a:lnTo>
                      <a:pt x="2122" y="48"/>
                    </a:lnTo>
                    <a:lnTo>
                      <a:pt x="2169" y="74"/>
                    </a:lnTo>
                    <a:lnTo>
                      <a:pt x="2213" y="103"/>
                    </a:lnTo>
                    <a:lnTo>
                      <a:pt x="2254" y="139"/>
                    </a:lnTo>
                    <a:lnTo>
                      <a:pt x="2290" y="178"/>
                    </a:lnTo>
                    <a:lnTo>
                      <a:pt x="2323" y="219"/>
                    </a:lnTo>
                    <a:lnTo>
                      <a:pt x="2350" y="265"/>
                    </a:lnTo>
                    <a:lnTo>
                      <a:pt x="2373" y="313"/>
                    </a:lnTo>
                    <a:lnTo>
                      <a:pt x="2390" y="365"/>
                    </a:lnTo>
                    <a:lnTo>
                      <a:pt x="2402" y="419"/>
                    </a:lnTo>
                    <a:lnTo>
                      <a:pt x="3034" y="419"/>
                    </a:lnTo>
                    <a:lnTo>
                      <a:pt x="3075" y="422"/>
                    </a:lnTo>
                    <a:lnTo>
                      <a:pt x="3113" y="430"/>
                    </a:lnTo>
                    <a:lnTo>
                      <a:pt x="3150" y="443"/>
                    </a:lnTo>
                    <a:lnTo>
                      <a:pt x="3184" y="460"/>
                    </a:lnTo>
                    <a:lnTo>
                      <a:pt x="3214" y="483"/>
                    </a:lnTo>
                    <a:lnTo>
                      <a:pt x="3241" y="509"/>
                    </a:lnTo>
                    <a:lnTo>
                      <a:pt x="3265" y="538"/>
                    </a:lnTo>
                    <a:lnTo>
                      <a:pt x="3283" y="570"/>
                    </a:lnTo>
                    <a:lnTo>
                      <a:pt x="3297" y="605"/>
                    </a:lnTo>
                    <a:lnTo>
                      <a:pt x="3305" y="642"/>
                    </a:lnTo>
                    <a:lnTo>
                      <a:pt x="3309" y="681"/>
                    </a:lnTo>
                    <a:lnTo>
                      <a:pt x="3309" y="1283"/>
                    </a:lnTo>
                    <a:lnTo>
                      <a:pt x="3305" y="1322"/>
                    </a:lnTo>
                    <a:lnTo>
                      <a:pt x="3297" y="1358"/>
                    </a:lnTo>
                    <a:lnTo>
                      <a:pt x="3284" y="1394"/>
                    </a:lnTo>
                    <a:lnTo>
                      <a:pt x="3267" y="1425"/>
                    </a:lnTo>
                    <a:lnTo>
                      <a:pt x="3244" y="1454"/>
                    </a:lnTo>
                    <a:lnTo>
                      <a:pt x="3219" y="1480"/>
                    </a:lnTo>
                    <a:lnTo>
                      <a:pt x="3189" y="1502"/>
                    </a:lnTo>
                    <a:lnTo>
                      <a:pt x="3156" y="1520"/>
                    </a:lnTo>
                    <a:lnTo>
                      <a:pt x="3121" y="1534"/>
                    </a:lnTo>
                    <a:lnTo>
                      <a:pt x="3085" y="1542"/>
                    </a:lnTo>
                    <a:lnTo>
                      <a:pt x="3046" y="1545"/>
                    </a:lnTo>
                    <a:lnTo>
                      <a:pt x="1940" y="1545"/>
                    </a:lnTo>
                    <a:lnTo>
                      <a:pt x="1936" y="1507"/>
                    </a:lnTo>
                    <a:lnTo>
                      <a:pt x="1927" y="1472"/>
                    </a:lnTo>
                    <a:lnTo>
                      <a:pt x="1915" y="1438"/>
                    </a:lnTo>
                    <a:lnTo>
                      <a:pt x="1897" y="1408"/>
                    </a:lnTo>
                    <a:lnTo>
                      <a:pt x="1877" y="1378"/>
                    </a:lnTo>
                    <a:lnTo>
                      <a:pt x="1852" y="1353"/>
                    </a:lnTo>
                    <a:lnTo>
                      <a:pt x="1850" y="1351"/>
                    </a:lnTo>
                    <a:lnTo>
                      <a:pt x="1847" y="1349"/>
                    </a:lnTo>
                    <a:lnTo>
                      <a:pt x="1830" y="1334"/>
                    </a:lnTo>
                    <a:lnTo>
                      <a:pt x="1811" y="1320"/>
                    </a:lnTo>
                    <a:lnTo>
                      <a:pt x="1797" y="1311"/>
                    </a:lnTo>
                    <a:lnTo>
                      <a:pt x="1781" y="1303"/>
                    </a:lnTo>
                    <a:lnTo>
                      <a:pt x="1764" y="1295"/>
                    </a:lnTo>
                    <a:lnTo>
                      <a:pt x="1750" y="1290"/>
                    </a:lnTo>
                    <a:lnTo>
                      <a:pt x="1736" y="1286"/>
                    </a:lnTo>
                    <a:lnTo>
                      <a:pt x="1723" y="1282"/>
                    </a:lnTo>
                    <a:lnTo>
                      <a:pt x="1711" y="1279"/>
                    </a:lnTo>
                    <a:lnTo>
                      <a:pt x="1683" y="1275"/>
                    </a:lnTo>
                    <a:lnTo>
                      <a:pt x="1655" y="1273"/>
                    </a:lnTo>
                    <a:lnTo>
                      <a:pt x="1625" y="1275"/>
                    </a:lnTo>
                    <a:lnTo>
                      <a:pt x="1598" y="1279"/>
                    </a:lnTo>
                    <a:lnTo>
                      <a:pt x="1585" y="1282"/>
                    </a:lnTo>
                    <a:lnTo>
                      <a:pt x="1573" y="1286"/>
                    </a:lnTo>
                    <a:lnTo>
                      <a:pt x="1559" y="1290"/>
                    </a:lnTo>
                    <a:lnTo>
                      <a:pt x="1544" y="1295"/>
                    </a:lnTo>
                    <a:lnTo>
                      <a:pt x="1528" y="1302"/>
                    </a:lnTo>
                    <a:lnTo>
                      <a:pt x="1513" y="1311"/>
                    </a:lnTo>
                    <a:lnTo>
                      <a:pt x="1508" y="1314"/>
                    </a:lnTo>
                    <a:lnTo>
                      <a:pt x="1502" y="1318"/>
                    </a:lnTo>
                    <a:lnTo>
                      <a:pt x="1497" y="1320"/>
                    </a:lnTo>
                    <a:lnTo>
                      <a:pt x="1479" y="1334"/>
                    </a:lnTo>
                    <a:lnTo>
                      <a:pt x="1461" y="1349"/>
                    </a:lnTo>
                    <a:lnTo>
                      <a:pt x="1458" y="1351"/>
                    </a:lnTo>
                    <a:lnTo>
                      <a:pt x="1456" y="1353"/>
                    </a:lnTo>
                    <a:lnTo>
                      <a:pt x="1432" y="1378"/>
                    </a:lnTo>
                    <a:lnTo>
                      <a:pt x="1411" y="1408"/>
                    </a:lnTo>
                    <a:lnTo>
                      <a:pt x="1394" y="1438"/>
                    </a:lnTo>
                    <a:lnTo>
                      <a:pt x="1382" y="1472"/>
                    </a:lnTo>
                    <a:lnTo>
                      <a:pt x="1373" y="1507"/>
                    </a:lnTo>
                    <a:lnTo>
                      <a:pt x="1368" y="1545"/>
                    </a:lnTo>
                    <a:lnTo>
                      <a:pt x="263" y="1545"/>
                    </a:lnTo>
                    <a:lnTo>
                      <a:pt x="224" y="1542"/>
                    </a:lnTo>
                    <a:lnTo>
                      <a:pt x="187" y="1534"/>
                    </a:lnTo>
                    <a:lnTo>
                      <a:pt x="152" y="1520"/>
                    </a:lnTo>
                    <a:lnTo>
                      <a:pt x="120" y="1502"/>
                    </a:lnTo>
                    <a:lnTo>
                      <a:pt x="91" y="1480"/>
                    </a:lnTo>
                    <a:lnTo>
                      <a:pt x="64" y="1454"/>
                    </a:lnTo>
                    <a:lnTo>
                      <a:pt x="43" y="1425"/>
                    </a:lnTo>
                    <a:lnTo>
                      <a:pt x="25" y="1393"/>
                    </a:lnTo>
                    <a:lnTo>
                      <a:pt x="11" y="1358"/>
                    </a:lnTo>
                    <a:lnTo>
                      <a:pt x="3" y="1322"/>
                    </a:lnTo>
                    <a:lnTo>
                      <a:pt x="0" y="1283"/>
                    </a:lnTo>
                    <a:lnTo>
                      <a:pt x="0" y="681"/>
                    </a:lnTo>
                    <a:lnTo>
                      <a:pt x="3" y="642"/>
                    </a:lnTo>
                    <a:lnTo>
                      <a:pt x="11" y="605"/>
                    </a:lnTo>
                    <a:lnTo>
                      <a:pt x="26" y="570"/>
                    </a:lnTo>
                    <a:lnTo>
                      <a:pt x="44" y="538"/>
                    </a:lnTo>
                    <a:lnTo>
                      <a:pt x="68" y="509"/>
                    </a:lnTo>
                    <a:lnTo>
                      <a:pt x="95" y="483"/>
                    </a:lnTo>
                    <a:lnTo>
                      <a:pt x="125" y="460"/>
                    </a:lnTo>
                    <a:lnTo>
                      <a:pt x="159" y="443"/>
                    </a:lnTo>
                    <a:lnTo>
                      <a:pt x="195" y="430"/>
                    </a:lnTo>
                    <a:lnTo>
                      <a:pt x="234" y="422"/>
                    </a:lnTo>
                    <a:lnTo>
                      <a:pt x="274" y="419"/>
                    </a:lnTo>
                    <a:lnTo>
                      <a:pt x="906" y="419"/>
                    </a:lnTo>
                    <a:lnTo>
                      <a:pt x="918" y="365"/>
                    </a:lnTo>
                    <a:lnTo>
                      <a:pt x="936" y="313"/>
                    </a:lnTo>
                    <a:lnTo>
                      <a:pt x="958" y="265"/>
                    </a:lnTo>
                    <a:lnTo>
                      <a:pt x="986" y="219"/>
                    </a:lnTo>
                    <a:lnTo>
                      <a:pt x="1019" y="178"/>
                    </a:lnTo>
                    <a:lnTo>
                      <a:pt x="1054" y="139"/>
                    </a:lnTo>
                    <a:lnTo>
                      <a:pt x="1095" y="103"/>
                    </a:lnTo>
                    <a:lnTo>
                      <a:pt x="1139" y="74"/>
                    </a:lnTo>
                    <a:lnTo>
                      <a:pt x="1186" y="48"/>
                    </a:lnTo>
                    <a:lnTo>
                      <a:pt x="1236" y="27"/>
                    </a:lnTo>
                    <a:lnTo>
                      <a:pt x="1290" y="13"/>
                    </a:lnTo>
                    <a:lnTo>
                      <a:pt x="1344" y="3"/>
                    </a:lnTo>
                    <a:lnTo>
                      <a:pt x="1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28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544BD3-054E-4B03-8ECB-078823720B61}"/>
              </a:ext>
            </a:extLst>
          </p:cNvPr>
          <p:cNvGrpSpPr/>
          <p:nvPr/>
        </p:nvGrpSpPr>
        <p:grpSpPr>
          <a:xfrm>
            <a:off x="6207754" y="2274541"/>
            <a:ext cx="604800" cy="604800"/>
            <a:chOff x="5558119" y="2800257"/>
            <a:chExt cx="604800" cy="60480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977768B-105C-4531-87B2-882BD1B54052}"/>
                </a:ext>
              </a:extLst>
            </p:cNvPr>
            <p:cNvSpPr/>
            <p:nvPr/>
          </p:nvSpPr>
          <p:spPr>
            <a:xfrm>
              <a:off x="5558119" y="2800257"/>
              <a:ext cx="604800" cy="6048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2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자유형 45">
              <a:extLst>
                <a:ext uri="{FF2B5EF4-FFF2-40B4-BE49-F238E27FC236}">
                  <a16:creationId xmlns:a16="http://schemas.microsoft.com/office/drawing/2014/main" id="{B8755AA3-F675-4EB8-835E-B5A0A44FC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976" y="2986039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E5F3D9-6A45-4A75-958D-B0A6F6EC218C}"/>
              </a:ext>
            </a:extLst>
          </p:cNvPr>
          <p:cNvGrpSpPr/>
          <p:nvPr/>
        </p:nvGrpSpPr>
        <p:grpSpPr>
          <a:xfrm>
            <a:off x="6181128" y="5014825"/>
            <a:ext cx="604800" cy="604800"/>
            <a:chOff x="5558943" y="5447718"/>
            <a:chExt cx="604800" cy="6048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EB9B53A-7F76-4D4C-92EF-8598168F4C97}"/>
                </a:ext>
              </a:extLst>
            </p:cNvPr>
            <p:cNvSpPr/>
            <p:nvPr/>
          </p:nvSpPr>
          <p:spPr>
            <a:xfrm>
              <a:off x="5558943" y="5447718"/>
              <a:ext cx="604800" cy="604800"/>
            </a:xfrm>
            <a:prstGeom prst="ellipse">
              <a:avLst/>
            </a:prstGeom>
            <a:solidFill>
              <a:srgbClr val="7381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2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자유형 46">
              <a:extLst>
                <a:ext uri="{FF2B5EF4-FFF2-40B4-BE49-F238E27FC236}">
                  <a16:creationId xmlns:a16="http://schemas.microsoft.com/office/drawing/2014/main" id="{68CFA2B8-4162-425D-A0DF-3F14CC37E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868" y="5593279"/>
              <a:ext cx="268664" cy="297781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7B3C86-2234-4D50-B7CD-07874DC5E42B}"/>
              </a:ext>
            </a:extLst>
          </p:cNvPr>
          <p:cNvGrpSpPr/>
          <p:nvPr/>
        </p:nvGrpSpPr>
        <p:grpSpPr>
          <a:xfrm>
            <a:off x="6185305" y="4058863"/>
            <a:ext cx="604800" cy="604800"/>
            <a:chOff x="5867254" y="4491756"/>
            <a:chExt cx="604800" cy="6048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92CBB36-2CC4-46A0-904E-0A8518521973}"/>
                </a:ext>
              </a:extLst>
            </p:cNvPr>
            <p:cNvSpPr/>
            <p:nvPr/>
          </p:nvSpPr>
          <p:spPr>
            <a:xfrm>
              <a:off x="5867254" y="4491756"/>
              <a:ext cx="604800" cy="604800"/>
            </a:xfrm>
            <a:prstGeom prst="ellipse">
              <a:avLst/>
            </a:prstGeom>
            <a:solidFill>
              <a:srgbClr val="5B6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2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B22DA9E9-FBCA-48D5-9D53-B4E50A616C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3291" y="4633686"/>
              <a:ext cx="190818" cy="320940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3" name="모서리가 둥근 직사각형 48">
            <a:extLst>
              <a:ext uri="{FF2B5EF4-FFF2-40B4-BE49-F238E27FC236}">
                <a16:creationId xmlns:a16="http://schemas.microsoft.com/office/drawing/2014/main" id="{991B79E1-72D7-4576-AAB3-0E21BB0818D4}"/>
              </a:ext>
            </a:extLst>
          </p:cNvPr>
          <p:cNvSpPr/>
          <p:nvPr/>
        </p:nvSpPr>
        <p:spPr>
          <a:xfrm>
            <a:off x="7090016" y="1270660"/>
            <a:ext cx="2747782" cy="567909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lang="ko-KR" altLang="en-US" sz="2400" dirty="0">
              <a:solidFill>
                <a:prstClr val="white">
                  <a:lumMod val="9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F60DFE34-B8B1-4756-90B0-02CB22C71DDA}"/>
              </a:ext>
            </a:extLst>
          </p:cNvPr>
          <p:cNvSpPr txBox="1"/>
          <p:nvPr/>
        </p:nvSpPr>
        <p:spPr>
          <a:xfrm>
            <a:off x="7090016" y="3217487"/>
            <a:ext cx="433335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분석을 통한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현상황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파악 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30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84D61-98E8-4E1F-A6BD-3D591648DA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6" t="18220" r="2966" b="11537"/>
          <a:stretch/>
        </p:blipFill>
        <p:spPr>
          <a:xfrm>
            <a:off x="272133" y="2098109"/>
            <a:ext cx="11647731" cy="46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8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2BE74-0330-4A8D-A7BB-C62FB15B1B6E}"/>
              </a:ext>
            </a:extLst>
          </p:cNvPr>
          <p:cNvSpPr/>
          <p:nvPr/>
        </p:nvSpPr>
        <p:spPr>
          <a:xfrm>
            <a:off x="0" y="1305770"/>
            <a:ext cx="12361561" cy="700586"/>
          </a:xfrm>
          <a:prstGeom prst="rect">
            <a:avLst/>
          </a:prstGeom>
          <a:gradFill>
            <a:gsLst>
              <a:gs pos="4600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관련 데이터 분석을 위한 모니터링 시스템 개발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46CEFBD-F290-4D54-8740-B5DA3E0FC87F}"/>
              </a:ext>
            </a:extLst>
          </p:cNvPr>
          <p:cNvSpPr/>
          <p:nvPr/>
        </p:nvSpPr>
        <p:spPr>
          <a:xfrm>
            <a:off x="-84781" y="1425231"/>
            <a:ext cx="12361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https://public.tableau.com/profile/wansikmyung#!/vizhome/_22157/sheet9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5BC9D-6082-4E0A-86C4-B7D43E9EA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4" t="17637" r="2499" b="11906"/>
          <a:stretch/>
        </p:blipFill>
        <p:spPr>
          <a:xfrm>
            <a:off x="288165" y="2125817"/>
            <a:ext cx="11514273" cy="44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26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4978151" y="2363001"/>
            <a:ext cx="2263305" cy="2263305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5400" b="1" dirty="0">
              <a:solidFill>
                <a:prstClr val="white">
                  <a:lumMod val="9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5619472" y="2091622"/>
            <a:ext cx="980661" cy="54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2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ADE85D-7A29-4B30-AFA7-0E098961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8C3227-7BF2-403D-AE75-5FFF14E37EE8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4653AF-E3CA-40B2-8C40-2240C16EBEB1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 정책에 따른 영향은 </a:t>
            </a:r>
            <a:r>
              <a:rPr lang="ko-KR" altLang="en-US" sz="32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장기적으로 발생한다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E9DB3D-E934-4792-9A73-06157C50F291}"/>
              </a:ext>
            </a:extLst>
          </p:cNvPr>
          <p:cNvSpPr/>
          <p:nvPr/>
        </p:nvSpPr>
        <p:spPr>
          <a:xfrm>
            <a:off x="511588" y="5598227"/>
            <a:ext cx="11084063" cy="7989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A9FFFA-BB8F-418A-85F0-6B136A0719BA}"/>
              </a:ext>
            </a:extLst>
          </p:cNvPr>
          <p:cNvSpPr/>
          <p:nvPr/>
        </p:nvSpPr>
        <p:spPr>
          <a:xfrm>
            <a:off x="988751" y="5797622"/>
            <a:ext cx="12215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부동산 정책은 즉각적으로 반응하기보다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차곡차곡 쌓여 장기적으로 영향을 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AU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4AD4F8-2E1E-473A-AA41-858A06FF501D}"/>
              </a:ext>
            </a:extLst>
          </p:cNvPr>
          <p:cNvSpPr/>
          <p:nvPr/>
        </p:nvSpPr>
        <p:spPr>
          <a:xfrm>
            <a:off x="669598" y="1285384"/>
            <a:ext cx="10850804" cy="405816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9D7B27-4D7F-4668-A1B7-835BC3457C60}"/>
              </a:ext>
            </a:extLst>
          </p:cNvPr>
          <p:cNvSpPr/>
          <p:nvPr/>
        </p:nvSpPr>
        <p:spPr>
          <a:xfrm>
            <a:off x="596349" y="1223391"/>
            <a:ext cx="10999302" cy="4142365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9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ADE85D-7A29-4B30-AFA7-0E098961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8C3227-7BF2-403D-AE75-5FFF14E37EE8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4653AF-E3CA-40B2-8C40-2240C16EBEB1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 정책에 따른 영향은 장기적으로 발생한다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E9DB3D-E934-4792-9A73-06157C50F291}"/>
              </a:ext>
            </a:extLst>
          </p:cNvPr>
          <p:cNvSpPr/>
          <p:nvPr/>
        </p:nvSpPr>
        <p:spPr>
          <a:xfrm>
            <a:off x="511588" y="5598227"/>
            <a:ext cx="11084063" cy="7989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A9FFFA-BB8F-418A-85F0-6B136A0719BA}"/>
              </a:ext>
            </a:extLst>
          </p:cNvPr>
          <p:cNvSpPr/>
          <p:nvPr/>
        </p:nvSpPr>
        <p:spPr>
          <a:xfrm>
            <a:off x="988751" y="5797622"/>
            <a:ext cx="12215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부동산 정책은 즉각적으로 반응하기보다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차곡차곡 쌓여 장기적으로 영향을 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AU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64AD4F8-2E1E-473A-AA41-858A06FF501D}"/>
              </a:ext>
            </a:extLst>
          </p:cNvPr>
          <p:cNvSpPr/>
          <p:nvPr/>
        </p:nvSpPr>
        <p:spPr>
          <a:xfrm>
            <a:off x="669598" y="1285384"/>
            <a:ext cx="10850804" cy="405816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9D7B27-4D7F-4668-A1B7-835BC3457C60}"/>
              </a:ext>
            </a:extLst>
          </p:cNvPr>
          <p:cNvSpPr/>
          <p:nvPr/>
        </p:nvSpPr>
        <p:spPr>
          <a:xfrm>
            <a:off x="596349" y="1223391"/>
            <a:ext cx="10999302" cy="4142365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1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ADE85D-7A29-4B30-AFA7-0E098961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8C3227-7BF2-403D-AE75-5FFF14E37EE8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4653AF-E3CA-40B2-8C40-2240C16EBEB1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깡통전세 위험성이 증가하고 있다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9D1EE7-AEDE-4437-BCD9-AAD0F4EE1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43"/>
          <a:stretch/>
        </p:blipFill>
        <p:spPr>
          <a:xfrm rot="21071120">
            <a:off x="-13676" y="1713792"/>
            <a:ext cx="7087589" cy="8174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90852A-0239-41E5-862B-7FDBDA3C4C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2"/>
          <a:stretch/>
        </p:blipFill>
        <p:spPr>
          <a:xfrm rot="320424">
            <a:off x="5518258" y="4714181"/>
            <a:ext cx="6887536" cy="11551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83C9C1-194B-4688-A8EF-39F8EEFB8A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08"/>
          <a:stretch/>
        </p:blipFill>
        <p:spPr>
          <a:xfrm>
            <a:off x="849871" y="5581342"/>
            <a:ext cx="7144747" cy="8570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AE6A80-63D1-4CE5-A130-B1E2769099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6" r="37985" b="30353"/>
          <a:stretch/>
        </p:blipFill>
        <p:spPr>
          <a:xfrm>
            <a:off x="1336703" y="2783840"/>
            <a:ext cx="5830956" cy="710242"/>
          </a:xfrm>
          <a:prstGeom prst="rect">
            <a:avLst/>
          </a:prstGeom>
        </p:spPr>
      </p:pic>
      <p:pic>
        <p:nvPicPr>
          <p:cNvPr id="25" name="그림 2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149F52-A297-49CA-8FC4-DF84268D51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87"/>
          <a:stretch/>
        </p:blipFill>
        <p:spPr>
          <a:xfrm rot="20853636">
            <a:off x="322810" y="3776056"/>
            <a:ext cx="9469171" cy="903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6EB949-7AF3-4042-ACA6-DDF912107A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8"/>
          <a:stretch/>
        </p:blipFill>
        <p:spPr>
          <a:xfrm rot="1388197">
            <a:off x="5679801" y="2303856"/>
            <a:ext cx="6518173" cy="1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9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5584A9F-8BBE-4FCA-86BA-BCBE988EBE4B}"/>
              </a:ext>
            </a:extLst>
          </p:cNvPr>
          <p:cNvSpPr/>
          <p:nvPr/>
        </p:nvSpPr>
        <p:spPr>
          <a:xfrm>
            <a:off x="511588" y="1596513"/>
            <a:ext cx="11084063" cy="30684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ADE85D-7A29-4B30-AFA7-0E098961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8C3227-7BF2-403D-AE75-5FFF14E37EE8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4653AF-E3CA-40B2-8C40-2240C16EBEB1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깡통전세 위험성이 증가하고 있다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130EC8-1478-4CC8-B07F-A63DCB518E44}"/>
              </a:ext>
            </a:extLst>
          </p:cNvPr>
          <p:cNvGrpSpPr/>
          <p:nvPr/>
        </p:nvGrpSpPr>
        <p:grpSpPr>
          <a:xfrm>
            <a:off x="795068" y="2084615"/>
            <a:ext cx="1284786" cy="2092272"/>
            <a:chOff x="754250" y="1929632"/>
            <a:chExt cx="1284786" cy="20922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1F358AD-F188-45A5-BE04-4A9219F30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50" y="1929632"/>
              <a:ext cx="1284786" cy="209227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3B8D53E-C532-42CE-8155-E2C277ECD343}"/>
                </a:ext>
              </a:extLst>
            </p:cNvPr>
            <p:cNvSpPr/>
            <p:nvPr/>
          </p:nvSpPr>
          <p:spPr>
            <a:xfrm>
              <a:off x="871499" y="2975768"/>
              <a:ext cx="10502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깡통전세</a:t>
              </a:r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B75F-B1F5-490C-8C2C-36CB6659EBFF}"/>
              </a:ext>
            </a:extLst>
          </p:cNvPr>
          <p:cNvSpPr/>
          <p:nvPr/>
        </p:nvSpPr>
        <p:spPr>
          <a:xfrm>
            <a:off x="2371629" y="2084615"/>
            <a:ext cx="8755542" cy="1222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집값이 전세금과 대출금을 합친 금액보다 아래로 떨어져 집값 하락으로 전세금과 대출금을 메울 수 없는 전셋집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B43484-0E9B-4573-B7D5-D18D412D9995}"/>
              </a:ext>
            </a:extLst>
          </p:cNvPr>
          <p:cNvSpPr/>
          <p:nvPr/>
        </p:nvSpPr>
        <p:spPr>
          <a:xfrm>
            <a:off x="2484245" y="3361918"/>
            <a:ext cx="74029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집값 </a:t>
            </a:r>
            <a:r>
              <a:rPr lang="ko-KR" alt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하</a:t>
            </a:r>
            <a:r>
              <a:rPr lang="ko-KR" alt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락시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큰 문제 발생</a:t>
            </a:r>
            <a:endParaRPr lang="en-US" altLang="ko-KR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3AAB070-62DA-4C76-B82C-5AF67D0CFC18}"/>
              </a:ext>
            </a:extLst>
          </p:cNvPr>
          <p:cNvSpPr/>
          <p:nvPr/>
        </p:nvSpPr>
        <p:spPr>
          <a:xfrm>
            <a:off x="9898436" y="3329695"/>
            <a:ext cx="233293" cy="233293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B3637B-BF21-46A9-B5CD-C37A8FD9D47B}"/>
              </a:ext>
            </a:extLst>
          </p:cNvPr>
          <p:cNvSpPr/>
          <p:nvPr/>
        </p:nvSpPr>
        <p:spPr>
          <a:xfrm>
            <a:off x="1495142" y="5480293"/>
            <a:ext cx="9201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임대인이 임차인에게 전세보증금을 돌려주지 못할 위험성이 크기 때문</a:t>
            </a:r>
            <a:endParaRPr lang="en-AU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5A2A31-0E6E-47BB-9BC9-25AE4F44FFE1}"/>
              </a:ext>
            </a:extLst>
          </p:cNvPr>
          <p:cNvCxnSpPr/>
          <p:nvPr/>
        </p:nvCxnSpPr>
        <p:spPr>
          <a:xfrm>
            <a:off x="2737777" y="4316244"/>
            <a:ext cx="7067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54BFA7-2B9A-4686-AF24-28EC3F88D0F0}"/>
              </a:ext>
            </a:extLst>
          </p:cNvPr>
          <p:cNvCxnSpPr/>
          <p:nvPr/>
        </p:nvCxnSpPr>
        <p:spPr>
          <a:xfrm>
            <a:off x="2830765" y="4362740"/>
            <a:ext cx="7067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E77C209-54E9-4D7A-B8C0-42E482311C6B}"/>
              </a:ext>
            </a:extLst>
          </p:cNvPr>
          <p:cNvCxnSpPr/>
          <p:nvPr/>
        </p:nvCxnSpPr>
        <p:spPr>
          <a:xfrm>
            <a:off x="6096000" y="4455728"/>
            <a:ext cx="0" cy="767199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0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깡통전세 위험성이 증가하고 있다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C6683D-DD6F-4B33-BC39-34F3CDEA26E5}"/>
              </a:ext>
            </a:extLst>
          </p:cNvPr>
          <p:cNvSpPr/>
          <p:nvPr/>
        </p:nvSpPr>
        <p:spPr>
          <a:xfrm>
            <a:off x="485187" y="1604134"/>
            <a:ext cx="4281939" cy="41814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FC3FFB-8631-4535-84E5-B3EBA50B93E6}"/>
              </a:ext>
            </a:extLst>
          </p:cNvPr>
          <p:cNvSpPr/>
          <p:nvPr/>
        </p:nvSpPr>
        <p:spPr>
          <a:xfrm>
            <a:off x="1437461" y="4663440"/>
            <a:ext cx="2342059" cy="106680"/>
          </a:xfrm>
          <a:prstGeom prst="rect">
            <a:avLst/>
          </a:prstGeom>
          <a:solidFill>
            <a:srgbClr val="FFFF00">
              <a:alpha val="5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8B77EB-BF63-48EE-B8BA-AF3B06FA3760}"/>
              </a:ext>
            </a:extLst>
          </p:cNvPr>
          <p:cNvSpPr/>
          <p:nvPr/>
        </p:nvSpPr>
        <p:spPr>
          <a:xfrm>
            <a:off x="1334692" y="5193386"/>
            <a:ext cx="2170508" cy="106681"/>
          </a:xfrm>
          <a:prstGeom prst="rect">
            <a:avLst/>
          </a:prstGeom>
          <a:solidFill>
            <a:srgbClr val="FFFF00">
              <a:alpha val="5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E37E52-97F8-4D39-A65A-D6DC5C11B712}"/>
              </a:ext>
            </a:extLst>
          </p:cNvPr>
          <p:cNvSpPr/>
          <p:nvPr/>
        </p:nvSpPr>
        <p:spPr>
          <a:xfrm>
            <a:off x="530907" y="2035646"/>
            <a:ext cx="4179349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올해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월부터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집값 하락세 돌입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6BE39F-9C6E-47D4-97F6-09A0F9958579}"/>
              </a:ext>
            </a:extLst>
          </p:cNvPr>
          <p:cNvSpPr/>
          <p:nvPr/>
        </p:nvSpPr>
        <p:spPr>
          <a:xfrm>
            <a:off x="2387578" y="1623900"/>
            <a:ext cx="548420" cy="5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7F5F7E-C3B7-4F14-84B8-D1F65094ED5B}"/>
              </a:ext>
            </a:extLst>
          </p:cNvPr>
          <p:cNvSpPr/>
          <p:nvPr/>
        </p:nvSpPr>
        <p:spPr>
          <a:xfrm>
            <a:off x="798590" y="2905231"/>
            <a:ext cx="3643982" cy="2520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주연속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강남 아파트 집값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하락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전반적으로 집값 하락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아파트 가격 하락으로 인한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깡통전세의 위험이 </a:t>
            </a:r>
            <a:endParaRPr lang="en-US" altLang="ko-KR" sz="24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더욱 커지는 시점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  <a:endParaRPr lang="en-AU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FFCB9FC-0652-4C8D-A039-735D65279072}"/>
              </a:ext>
            </a:extLst>
          </p:cNvPr>
          <p:cNvCxnSpPr>
            <a:cxnSpLocks/>
          </p:cNvCxnSpPr>
          <p:nvPr/>
        </p:nvCxnSpPr>
        <p:spPr>
          <a:xfrm flipV="1">
            <a:off x="4775639" y="3322321"/>
            <a:ext cx="655722" cy="609599"/>
          </a:xfrm>
          <a:prstGeom prst="line">
            <a:avLst/>
          </a:prstGeom>
          <a:ln w="412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A97FCFA-7738-4014-A749-F5C10118D996}"/>
              </a:ext>
            </a:extLst>
          </p:cNvPr>
          <p:cNvSpPr/>
          <p:nvPr/>
        </p:nvSpPr>
        <p:spPr>
          <a:xfrm>
            <a:off x="5525512" y="1924582"/>
            <a:ext cx="6417959" cy="3268803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EDF0445-7840-49E2-8344-972951391F3E}"/>
              </a:ext>
            </a:extLst>
          </p:cNvPr>
          <p:cNvSpPr/>
          <p:nvPr/>
        </p:nvSpPr>
        <p:spPr>
          <a:xfrm>
            <a:off x="5641313" y="2035646"/>
            <a:ext cx="6203684" cy="305685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18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1015819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매매가 대비 전세가 비율</a:t>
            </a:r>
            <a:r>
              <a:rPr lang="en-US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(ARPR)</a:t>
            </a: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낮아지고 있다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2D60236-5412-4D9F-94D2-39DAAC52847E}"/>
              </a:ext>
            </a:extLst>
          </p:cNvPr>
          <p:cNvSpPr/>
          <p:nvPr/>
        </p:nvSpPr>
        <p:spPr>
          <a:xfrm>
            <a:off x="511588" y="5598227"/>
            <a:ext cx="11084063" cy="7989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9F4E4A-E0B4-4FEA-B2E9-F223278C4FB2}"/>
              </a:ext>
            </a:extLst>
          </p:cNvPr>
          <p:cNvSpPr/>
          <p:nvPr/>
        </p:nvSpPr>
        <p:spPr>
          <a:xfrm>
            <a:off x="821111" y="5827379"/>
            <a:ext cx="12215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아파트 매매가 대비 전세가 비율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(ARPR)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최대치를 찍고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천천히 낮아지고 있음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AU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78DC786-922A-42A5-95AD-792C42476132}"/>
              </a:ext>
            </a:extLst>
          </p:cNvPr>
          <p:cNvSpPr/>
          <p:nvPr/>
        </p:nvSpPr>
        <p:spPr>
          <a:xfrm>
            <a:off x="596349" y="1223391"/>
            <a:ext cx="10999302" cy="4142365"/>
          </a:xfrm>
          <a:prstGeom prst="roundRect">
            <a:avLst/>
          </a:prstGeom>
          <a:noFill/>
          <a:ln w="41275" cmpd="dbl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47AF00D-6C84-438E-8539-4BA42121D780}"/>
              </a:ext>
            </a:extLst>
          </p:cNvPr>
          <p:cNvSpPr/>
          <p:nvPr/>
        </p:nvSpPr>
        <p:spPr>
          <a:xfrm>
            <a:off x="669598" y="1285384"/>
            <a:ext cx="10850804" cy="405816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66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CBA54D0-7ACA-45CB-933B-B8BA29843C4D}"/>
              </a:ext>
            </a:extLst>
          </p:cNvPr>
          <p:cNvSpPr/>
          <p:nvPr/>
        </p:nvSpPr>
        <p:spPr>
          <a:xfrm>
            <a:off x="288165" y="386719"/>
            <a:ext cx="700586" cy="700586"/>
          </a:xfrm>
          <a:prstGeom prst="ellipse">
            <a:avLst/>
          </a:prstGeom>
          <a:solidFill>
            <a:srgbClr val="3A404E"/>
          </a:solidFill>
          <a:ln w="38100">
            <a:solidFill>
              <a:schemeClr val="bg1"/>
            </a:solidFill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0BF5B-8274-4E40-9841-EF8DBE1B3D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t="21283" r="20641" b="30942"/>
          <a:stretch/>
        </p:blipFill>
        <p:spPr>
          <a:xfrm>
            <a:off x="11105321" y="115340"/>
            <a:ext cx="980661" cy="5427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76FC-C757-4BEF-944C-7FDC6DA139DA}"/>
              </a:ext>
            </a:extLst>
          </p:cNvPr>
          <p:cNvSpPr/>
          <p:nvPr/>
        </p:nvSpPr>
        <p:spPr>
          <a:xfrm>
            <a:off x="1437461" y="115340"/>
            <a:ext cx="9667860" cy="92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매매가 대비 전세가 비율이 낮아진 원인 </a:t>
            </a:r>
            <a:r>
              <a:rPr lang="en-US" altLang="ko-KR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</a:t>
            </a:r>
            <a:endParaRPr lang="en-US" altLang="ko-KR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4BE1335-5CDD-4C3D-B609-E9AED4EBC4AF}"/>
              </a:ext>
            </a:extLst>
          </p:cNvPr>
          <p:cNvGrpSpPr/>
          <p:nvPr/>
        </p:nvGrpSpPr>
        <p:grpSpPr>
          <a:xfrm>
            <a:off x="521036" y="1620907"/>
            <a:ext cx="3346252" cy="4505213"/>
            <a:chOff x="521036" y="1620907"/>
            <a:chExt cx="3346252" cy="450521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310D41E-F5F7-4531-83DB-829158D66883}"/>
                </a:ext>
              </a:extLst>
            </p:cNvPr>
            <p:cNvSpPr/>
            <p:nvPr/>
          </p:nvSpPr>
          <p:spPr>
            <a:xfrm>
              <a:off x="521036" y="2091652"/>
              <a:ext cx="3346252" cy="7213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갭투자가 몰렸을 가능성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2E753E1-16CE-41EB-91DE-AE1246E4954B}"/>
                </a:ext>
              </a:extLst>
            </p:cNvPr>
            <p:cNvSpPr/>
            <p:nvPr/>
          </p:nvSpPr>
          <p:spPr>
            <a:xfrm>
              <a:off x="1723430" y="2091652"/>
              <a:ext cx="780123" cy="51935"/>
            </a:xfrm>
            <a:prstGeom prst="rect">
              <a:avLst/>
            </a:prstGeom>
            <a:solidFill>
              <a:srgbClr val="315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423526C-157F-4EC6-B6FE-F216A6CD7320}"/>
                </a:ext>
              </a:extLst>
            </p:cNvPr>
            <p:cNvSpPr/>
            <p:nvPr/>
          </p:nvSpPr>
          <p:spPr>
            <a:xfrm>
              <a:off x="521036" y="3053052"/>
              <a:ext cx="3346252" cy="3073068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457200" dist="1651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50000"/>
                </a:lnSpc>
              </a:pPr>
              <a:endPara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1CABCA5-BF45-41DF-88F7-24CC5DD8BFEC}"/>
                </a:ext>
              </a:extLst>
            </p:cNvPr>
            <p:cNvSpPr/>
            <p:nvPr/>
          </p:nvSpPr>
          <p:spPr>
            <a:xfrm>
              <a:off x="1945851" y="1620907"/>
              <a:ext cx="335280" cy="3657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1538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dirty="0">
                <a:solidFill>
                  <a:srgbClr val="31538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130DB25-6D6A-4A7E-A699-1B6434DC0798}"/>
              </a:ext>
            </a:extLst>
          </p:cNvPr>
          <p:cNvGrpSpPr/>
          <p:nvPr/>
        </p:nvGrpSpPr>
        <p:grpSpPr>
          <a:xfrm>
            <a:off x="4274045" y="1620907"/>
            <a:ext cx="3173057" cy="4505213"/>
            <a:chOff x="4274045" y="1620907"/>
            <a:chExt cx="3173057" cy="4505213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92412C1-DFA7-4B9A-BBF1-B80DC10296AB}"/>
                </a:ext>
              </a:extLst>
            </p:cNvPr>
            <p:cNvSpPr/>
            <p:nvPr/>
          </p:nvSpPr>
          <p:spPr>
            <a:xfrm>
              <a:off x="4277182" y="2103481"/>
              <a:ext cx="3169920" cy="721353"/>
            </a:xfrm>
            <a:prstGeom prst="roundRect">
              <a:avLst/>
            </a:prstGeom>
            <a:solidFill>
              <a:srgbClr val="31538F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전세소비자심리가 하락세</a:t>
              </a:r>
              <a:endPara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2181670-4873-481F-B759-EFC4888D124B}"/>
                </a:ext>
              </a:extLst>
            </p:cNvPr>
            <p:cNvSpPr/>
            <p:nvPr/>
          </p:nvSpPr>
          <p:spPr>
            <a:xfrm>
              <a:off x="5409814" y="2103481"/>
              <a:ext cx="780123" cy="51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FF339F9-9BC7-47A1-B6D6-47A573A3A186}"/>
                </a:ext>
              </a:extLst>
            </p:cNvPr>
            <p:cNvSpPr/>
            <p:nvPr/>
          </p:nvSpPr>
          <p:spPr>
            <a:xfrm>
              <a:off x="4274045" y="3053051"/>
              <a:ext cx="3169920" cy="3073069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F7AE4E4-A478-44E6-B3BB-B131797F68BF}"/>
                </a:ext>
              </a:extLst>
            </p:cNvPr>
            <p:cNvSpPr/>
            <p:nvPr/>
          </p:nvSpPr>
          <p:spPr>
            <a:xfrm>
              <a:off x="5632235" y="1620907"/>
              <a:ext cx="335280" cy="365760"/>
            </a:xfrm>
            <a:prstGeom prst="roundRect">
              <a:avLst/>
            </a:prstGeom>
            <a:solidFill>
              <a:srgbClr val="315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DF72D30-BB1D-4CF6-83AF-48BE969E0893}"/>
              </a:ext>
            </a:extLst>
          </p:cNvPr>
          <p:cNvGrpSpPr/>
          <p:nvPr/>
        </p:nvGrpSpPr>
        <p:grpSpPr>
          <a:xfrm>
            <a:off x="7796036" y="1620907"/>
            <a:ext cx="3847324" cy="4505213"/>
            <a:chOff x="7796036" y="1620907"/>
            <a:chExt cx="3847324" cy="4505213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763F5F0-45C9-463F-BB59-9F874EF1B943}"/>
                </a:ext>
              </a:extLst>
            </p:cNvPr>
            <p:cNvSpPr/>
            <p:nvPr/>
          </p:nvSpPr>
          <p:spPr>
            <a:xfrm>
              <a:off x="7796037" y="2103481"/>
              <a:ext cx="3847323" cy="7213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1397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신축아파트로 인한 전세물량 상승</a:t>
              </a:r>
              <a:endPara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C593D87-0F85-40EA-8853-855BFEF1BCE3}"/>
                </a:ext>
              </a:extLst>
            </p:cNvPr>
            <p:cNvSpPr/>
            <p:nvPr/>
          </p:nvSpPr>
          <p:spPr>
            <a:xfrm>
              <a:off x="9329636" y="2103481"/>
              <a:ext cx="780123" cy="51935"/>
            </a:xfrm>
            <a:prstGeom prst="rect">
              <a:avLst/>
            </a:prstGeom>
            <a:solidFill>
              <a:srgbClr val="3153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290FCA-351D-4CB5-BF79-B59BD8B9FFD0}"/>
                </a:ext>
              </a:extLst>
            </p:cNvPr>
            <p:cNvSpPr/>
            <p:nvPr/>
          </p:nvSpPr>
          <p:spPr>
            <a:xfrm>
              <a:off x="7796036" y="3053051"/>
              <a:ext cx="3847323" cy="3073069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rgbClr val="01BCB5"/>
              </a:solidFill>
              <a:prstDash val="dash"/>
            </a:ln>
            <a:effectLst>
              <a:outerShdw blurRad="457200" dist="533400" dir="5400000" sx="86000" sy="86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C935D08-953A-4639-8790-031B4C72E606}"/>
                </a:ext>
              </a:extLst>
            </p:cNvPr>
            <p:cNvSpPr/>
            <p:nvPr/>
          </p:nvSpPr>
          <p:spPr>
            <a:xfrm>
              <a:off x="9552057" y="1620907"/>
              <a:ext cx="335280" cy="3657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1538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dirty="0">
                <a:solidFill>
                  <a:srgbClr val="31538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4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747</Words>
  <Application>Microsoft Office PowerPoint</Application>
  <PresentationFormat>와이드스크린</PresentationFormat>
  <Paragraphs>141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굴림</vt:lpstr>
      <vt:lpstr>Times New Roman</vt:lpstr>
      <vt:lpstr>나눔고딕</vt:lpstr>
      <vt:lpstr>맑은 고딕</vt:lpstr>
      <vt:lpstr>나눔고딕 ExtraBold</vt:lpstr>
      <vt:lpstr>Arial</vt:lpstr>
      <vt:lpstr>Cambria Math</vt:lpstr>
      <vt:lpstr>나눔고딕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지원</dc:creator>
  <cp:lastModifiedBy>Myung Wansik</cp:lastModifiedBy>
  <cp:revision>61</cp:revision>
  <dcterms:created xsi:type="dcterms:W3CDTF">2018-06-07T06:33:51Z</dcterms:created>
  <dcterms:modified xsi:type="dcterms:W3CDTF">2018-06-08T02:48:32Z</dcterms:modified>
</cp:coreProperties>
</file>